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78" r:id="rId3"/>
    <p:sldId id="290" r:id="rId4"/>
    <p:sldId id="289" r:id="rId5"/>
    <p:sldId id="291" r:id="rId6"/>
    <p:sldId id="292" r:id="rId7"/>
    <p:sldId id="257" r:id="rId8"/>
    <p:sldId id="258" r:id="rId9"/>
    <p:sldId id="259" r:id="rId10"/>
    <p:sldId id="260" r:id="rId11"/>
    <p:sldId id="261" r:id="rId12"/>
    <p:sldId id="262" r:id="rId13"/>
    <p:sldId id="26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96" r:id="rId28"/>
    <p:sldId id="299" r:id="rId29"/>
    <p:sldId id="280" r:id="rId30"/>
    <p:sldId id="281" r:id="rId31"/>
    <p:sldId id="279" r:id="rId32"/>
    <p:sldId id="282" r:id="rId33"/>
    <p:sldId id="283" r:id="rId34"/>
    <p:sldId id="284" r:id="rId35"/>
    <p:sldId id="293" r:id="rId36"/>
    <p:sldId id="294" r:id="rId37"/>
    <p:sldId id="295" r:id="rId38"/>
    <p:sldId id="298" r:id="rId39"/>
    <p:sldId id="29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1345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hange%20name%20please\Downloads\SoyersLake_WaterTest_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CA"/>
  <c:style val="26"/>
  <c:chart>
    <c:title>
      <c:tx>
        <c:rich>
          <a:bodyPr/>
          <a:lstStyle/>
          <a:p>
            <a:pPr>
              <a:defRPr/>
            </a:pPr>
            <a:r>
              <a:rPr lang="en-US"/>
              <a:t>Soyer's Lake Average Total Phosphorus</a:t>
            </a:r>
          </a:p>
        </c:rich>
      </c:tx>
      <c:layout/>
    </c:title>
    <c:plotArea>
      <c:layout>
        <c:manualLayout>
          <c:layoutTarget val="inner"/>
          <c:xMode val="edge"/>
          <c:yMode val="edge"/>
          <c:x val="9.815011396780092E-2"/>
          <c:y val="0.19725340609973538"/>
          <c:w val="0.89305950132524969"/>
          <c:h val="0.60536712531696546"/>
        </c:manualLayout>
      </c:layout>
      <c:lineChart>
        <c:grouping val="standard"/>
        <c:ser>
          <c:idx val="1"/>
          <c:order val="0"/>
          <c:tx>
            <c:v>Ave TP</c:v>
          </c:tx>
          <c:cat>
            <c:numRef>
              <c:f>Sheet1!$B$3:$B$12</c:f>
              <c:numCache>
                <c:formatCode>General</c:formatCode>
                <c:ptCount val="10"/>
                <c:pt idx="0">
                  <c:v>2002</c:v>
                </c:pt>
                <c:pt idx="1">
                  <c:v>2003</c:v>
                </c:pt>
                <c:pt idx="2">
                  <c:v>2004</c:v>
                </c:pt>
                <c:pt idx="3">
                  <c:v>2005</c:v>
                </c:pt>
                <c:pt idx="4">
                  <c:v>2006</c:v>
                </c:pt>
                <c:pt idx="5">
                  <c:v>2007</c:v>
                </c:pt>
                <c:pt idx="6">
                  <c:v>2008</c:v>
                </c:pt>
                <c:pt idx="7">
                  <c:v>2009</c:v>
                </c:pt>
                <c:pt idx="8">
                  <c:v>2011</c:v>
                </c:pt>
                <c:pt idx="9">
                  <c:v>2014</c:v>
                </c:pt>
              </c:numCache>
            </c:numRef>
          </c:cat>
          <c:val>
            <c:numRef>
              <c:f>Sheet1!$C$3:$C$12</c:f>
              <c:numCache>
                <c:formatCode>General</c:formatCode>
                <c:ptCount val="10"/>
                <c:pt idx="0">
                  <c:v>7.45</c:v>
                </c:pt>
                <c:pt idx="1">
                  <c:v>8.0500000000000007</c:v>
                </c:pt>
                <c:pt idx="2">
                  <c:v>7.3</c:v>
                </c:pt>
                <c:pt idx="3">
                  <c:v>8.4</c:v>
                </c:pt>
                <c:pt idx="4">
                  <c:v>15.79</c:v>
                </c:pt>
                <c:pt idx="5">
                  <c:v>8.9500000000000011</c:v>
                </c:pt>
                <c:pt idx="6">
                  <c:v>9.6</c:v>
                </c:pt>
                <c:pt idx="7">
                  <c:v>8.9700000000000006</c:v>
                </c:pt>
                <c:pt idx="8">
                  <c:v>7.8</c:v>
                </c:pt>
                <c:pt idx="9">
                  <c:v>6.8</c:v>
                </c:pt>
              </c:numCache>
            </c:numRef>
          </c:val>
        </c:ser>
        <c:marker val="1"/>
        <c:axId val="68714880"/>
        <c:axId val="68716800"/>
      </c:lineChart>
      <c:catAx>
        <c:axId val="68714880"/>
        <c:scaling>
          <c:orientation val="minMax"/>
        </c:scaling>
        <c:axPos val="b"/>
        <c:title>
          <c:tx>
            <c:rich>
              <a:bodyPr/>
              <a:lstStyle/>
              <a:p>
                <a:pPr>
                  <a:defRPr/>
                </a:pPr>
                <a:r>
                  <a:rPr lang="en-US"/>
                  <a:t>Years</a:t>
                </a:r>
              </a:p>
            </c:rich>
          </c:tx>
          <c:layout>
            <c:manualLayout>
              <c:xMode val="edge"/>
              <c:yMode val="edge"/>
              <c:x val="0.47421928699009031"/>
              <c:y val="0.93304272613438155"/>
            </c:manualLayout>
          </c:layout>
        </c:title>
        <c:numFmt formatCode="General" sourceLinked="1"/>
        <c:tickLblPos val="nextTo"/>
        <c:crossAx val="68716800"/>
        <c:crosses val="autoZero"/>
        <c:auto val="1"/>
        <c:lblAlgn val="ctr"/>
        <c:lblOffset val="100"/>
      </c:catAx>
      <c:valAx>
        <c:axId val="68716800"/>
        <c:scaling>
          <c:orientation val="minMax"/>
          <c:max val="20"/>
        </c:scaling>
        <c:axPos val="l"/>
        <c:title>
          <c:tx>
            <c:rich>
              <a:bodyPr rot="-5400000" vert="horz"/>
              <a:lstStyle/>
              <a:p>
                <a:pPr>
                  <a:defRPr/>
                </a:pPr>
                <a:r>
                  <a:rPr lang="en-US"/>
                  <a:t>TP mg/L</a:t>
                </a:r>
              </a:p>
            </c:rich>
          </c:tx>
          <c:layout/>
        </c:title>
        <c:numFmt formatCode="General" sourceLinked="1"/>
        <c:tickLblPos val="nextTo"/>
        <c:crossAx val="68714880"/>
        <c:crosses val="autoZero"/>
        <c:crossBetween val="between"/>
        <c:majorUnit val="2"/>
      </c:valAx>
    </c:plotArea>
    <c:legend>
      <c:legendPos val="r"/>
      <c:layout>
        <c:manualLayout>
          <c:xMode val="edge"/>
          <c:yMode val="edge"/>
          <c:x val="0.80673600174978133"/>
          <c:y val="0.31682195975503086"/>
          <c:w val="0.1599306649168854"/>
          <c:h val="8.3717191601049928E-2"/>
        </c:manualLayout>
      </c:layout>
    </c:legend>
    <c:plotVisOnly val="1"/>
  </c:chart>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CA"/>
  <c:style val="26"/>
  <c:chart>
    <c:title>
      <c:tx>
        <c:rich>
          <a:bodyPr/>
          <a:lstStyle/>
          <a:p>
            <a:pPr>
              <a:defRPr/>
            </a:pPr>
            <a:r>
              <a:rPr lang="en-US"/>
              <a:t>Water clarity (Yearly average) </a:t>
            </a:r>
          </a:p>
        </c:rich>
      </c:tx>
      <c:layout/>
    </c:title>
    <c:plotArea>
      <c:layout>
        <c:manualLayout>
          <c:layoutTarget val="inner"/>
          <c:xMode val="edge"/>
          <c:yMode val="edge"/>
          <c:x val="0.10122440944881898"/>
          <c:y val="0.19480351414406533"/>
          <c:w val="0.8987755905511815"/>
          <c:h val="0.61331086075906083"/>
        </c:manualLayout>
      </c:layout>
      <c:lineChart>
        <c:grouping val="standard"/>
        <c:ser>
          <c:idx val="0"/>
          <c:order val="0"/>
          <c:tx>
            <c:v>Secchi readings</c:v>
          </c:tx>
          <c:spPr>
            <a:ln w="88900"/>
          </c:spPr>
          <c:cat>
            <c:numRef>
              <c:f>Secchi!$E$4:$E$10</c:f>
              <c:numCache>
                <c:formatCode>General</c:formatCode>
                <c:ptCount val="7"/>
                <c:pt idx="0">
                  <c:v>2008</c:v>
                </c:pt>
                <c:pt idx="1">
                  <c:v>2009</c:v>
                </c:pt>
                <c:pt idx="2">
                  <c:v>2010</c:v>
                </c:pt>
                <c:pt idx="3">
                  <c:v>2011</c:v>
                </c:pt>
                <c:pt idx="4">
                  <c:v>2012</c:v>
                </c:pt>
                <c:pt idx="5">
                  <c:v>2013</c:v>
                </c:pt>
                <c:pt idx="6">
                  <c:v>2014</c:v>
                </c:pt>
              </c:numCache>
            </c:numRef>
          </c:cat>
          <c:val>
            <c:numRef>
              <c:f>Secchi!$F$4:$F$10</c:f>
              <c:numCache>
                <c:formatCode>General</c:formatCode>
                <c:ptCount val="7"/>
                <c:pt idx="0">
                  <c:v>3.5</c:v>
                </c:pt>
                <c:pt idx="1">
                  <c:v>3.8749999999999996</c:v>
                </c:pt>
                <c:pt idx="2">
                  <c:v>3.25</c:v>
                </c:pt>
                <c:pt idx="3">
                  <c:v>3.9899999999999998</c:v>
                </c:pt>
                <c:pt idx="4">
                  <c:v>3.8249999999999997</c:v>
                </c:pt>
                <c:pt idx="5">
                  <c:v>3.4499999999999997</c:v>
                </c:pt>
                <c:pt idx="6">
                  <c:v>3.3249999999999997</c:v>
                </c:pt>
              </c:numCache>
            </c:numRef>
          </c:val>
        </c:ser>
        <c:marker val="1"/>
        <c:axId val="68745472"/>
        <c:axId val="69801856"/>
      </c:lineChart>
      <c:catAx>
        <c:axId val="68745472"/>
        <c:scaling>
          <c:orientation val="minMax"/>
        </c:scaling>
        <c:axPos val="b"/>
        <c:title>
          <c:tx>
            <c:rich>
              <a:bodyPr/>
              <a:lstStyle/>
              <a:p>
                <a:pPr>
                  <a:defRPr/>
                </a:pPr>
                <a:r>
                  <a:rPr lang="en-US"/>
                  <a:t>Years</a:t>
                </a:r>
              </a:p>
            </c:rich>
          </c:tx>
          <c:layout/>
        </c:title>
        <c:numFmt formatCode="General" sourceLinked="1"/>
        <c:tickLblPos val="nextTo"/>
        <c:crossAx val="69801856"/>
        <c:crosses val="autoZero"/>
        <c:auto val="1"/>
        <c:lblAlgn val="ctr"/>
        <c:lblOffset val="100"/>
      </c:catAx>
      <c:valAx>
        <c:axId val="69801856"/>
        <c:scaling>
          <c:orientation val="minMax"/>
        </c:scaling>
        <c:axPos val="l"/>
        <c:title>
          <c:tx>
            <c:rich>
              <a:bodyPr rot="-5400000" vert="horz"/>
              <a:lstStyle/>
              <a:p>
                <a:pPr>
                  <a:defRPr/>
                </a:pPr>
                <a:r>
                  <a:rPr lang="en-US"/>
                  <a:t>Depth )m)</a:t>
                </a:r>
              </a:p>
            </c:rich>
          </c:tx>
          <c:layout/>
        </c:title>
        <c:numFmt formatCode="General" sourceLinked="1"/>
        <c:tickLblPos val="nextTo"/>
        <c:crossAx val="68745472"/>
        <c:crosses val="autoZero"/>
        <c:crossBetween val="between"/>
      </c:valAx>
    </c:plotArea>
    <c:legend>
      <c:legendPos val="r"/>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0.26042</cdr:x>
      <cdr:y>0.68403</cdr:y>
    </cdr:from>
    <cdr:to>
      <cdr:x>0.87322</cdr:x>
      <cdr:y>0.79778</cdr:y>
    </cdr:to>
    <cdr:sp macro="" textlink="">
      <cdr:nvSpPr>
        <cdr:cNvPr id="2" name="TextBox 1"/>
        <cdr:cNvSpPr txBox="1"/>
      </cdr:nvSpPr>
      <cdr:spPr>
        <a:xfrm xmlns:a="http://schemas.openxmlformats.org/drawingml/2006/main">
          <a:off x="1190625" y="1876425"/>
          <a:ext cx="2801739" cy="31205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CA" sz="1800" b="1" dirty="0"/>
            <a:t>Provincial Guideline TP 20µg/L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D2A296-AD73-469F-A81B-DBEED11CA057}" type="datetimeFigureOut">
              <a:rPr lang="en-CA" smtClean="0"/>
              <a:pPr/>
              <a:t>12/07/2015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B3790-0D4B-4A6A-9D1E-F24F6C4E0A89}"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0F6B3790-0D4B-4A6A-9D1E-F24F6C4E0A89}" type="slidenum">
              <a:rPr lang="en-CA" smtClean="0"/>
              <a:pPr/>
              <a:t>7</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8</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Use as discussion piece.............Some factors</a:t>
            </a:r>
            <a:r>
              <a:rPr lang="en-CA" baseline="0" dirty="0" smtClean="0"/>
              <a:t> include...colour, water clarity, taste, odour, what lives there? A common definition we will use is: </a:t>
            </a:r>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11</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Campcouchiching.com</a:t>
            </a:r>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12</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Bring Secchi, van </a:t>
            </a:r>
            <a:r>
              <a:rPr lang="en-CA" dirty="0" err="1" smtClean="0"/>
              <a:t>dorn</a:t>
            </a:r>
            <a:r>
              <a:rPr lang="en-CA" dirty="0" smtClean="0"/>
              <a:t> , dredge, meters, </a:t>
            </a:r>
            <a:r>
              <a:rPr lang="en-US" dirty="0" smtClean="0"/>
              <a:t>Monitoring</a:t>
            </a:r>
            <a:r>
              <a:rPr lang="en-US" baseline="0" dirty="0" smtClean="0"/>
              <a:t> is often based on available funding and is not consistent. Lmlpa.com</a:t>
            </a:r>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15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20</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We area </a:t>
            </a:r>
            <a:r>
              <a:rPr lang="en-CA" dirty="0" err="1" smtClean="0"/>
              <a:t>ble</a:t>
            </a:r>
            <a:r>
              <a:rPr lang="en-CA" dirty="0" smtClean="0"/>
              <a:t> to </a:t>
            </a:r>
            <a:r>
              <a:rPr lang="en-CA" dirty="0" err="1" smtClean="0"/>
              <a:t>colletc</a:t>
            </a:r>
            <a:r>
              <a:rPr lang="en-CA" baseline="0" dirty="0" smtClean="0"/>
              <a:t> samples and identify and enumerate dominant </a:t>
            </a:r>
            <a:r>
              <a:rPr lang="en-CA" baseline="0" dirty="0" err="1" smtClean="0"/>
              <a:t>speceis</a:t>
            </a:r>
            <a:r>
              <a:rPr lang="en-CA" baseline="0" dirty="0" smtClean="0"/>
              <a:t> or species shifts give us important information</a:t>
            </a:r>
            <a:endParaRPr lang="en-CA" dirty="0" smtClean="0"/>
          </a:p>
          <a:p>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23</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area </a:t>
            </a:r>
            <a:r>
              <a:rPr lang="en-CA" dirty="0" err="1" smtClean="0"/>
              <a:t>ble</a:t>
            </a:r>
            <a:r>
              <a:rPr lang="en-CA" dirty="0" smtClean="0"/>
              <a:t> to </a:t>
            </a:r>
            <a:r>
              <a:rPr lang="en-CA" dirty="0" err="1" smtClean="0"/>
              <a:t>colletc</a:t>
            </a:r>
            <a:r>
              <a:rPr lang="en-CA" baseline="0" dirty="0" smtClean="0"/>
              <a:t> samples and identify and enumerate dominant </a:t>
            </a:r>
            <a:r>
              <a:rPr lang="en-CA" baseline="0" dirty="0" err="1" smtClean="0"/>
              <a:t>speceis</a:t>
            </a:r>
            <a:r>
              <a:rPr lang="en-CA" baseline="0" dirty="0" smtClean="0"/>
              <a:t> or species shifts give us important information</a:t>
            </a:r>
            <a:endParaRPr lang="en-CA" dirty="0"/>
          </a:p>
        </p:txBody>
      </p:sp>
      <p:sp>
        <p:nvSpPr>
          <p:cNvPr id="4" name="Slide Number Placeholder 3"/>
          <p:cNvSpPr>
            <a:spLocks noGrp="1"/>
          </p:cNvSpPr>
          <p:nvPr>
            <p:ph type="sldNum" sz="quarter" idx="10"/>
          </p:nvPr>
        </p:nvSpPr>
        <p:spPr/>
        <p:txBody>
          <a:bodyPr/>
          <a:lstStyle/>
          <a:p>
            <a:fld id="{0980DF46-27B6-41E1-A868-B391A7DFDDE0}" type="slidenum">
              <a:rPr lang="en-CA" smtClean="0"/>
              <a:pPr/>
              <a:t>24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17" name="Footer Placeholder 16"/>
          <p:cNvSpPr>
            <a:spLocks noGrp="1"/>
          </p:cNvSpPr>
          <p:nvPr>
            <p:ph type="ftr" sz="quarter" idx="11"/>
          </p:nvPr>
        </p:nvSpPr>
        <p:spPr/>
        <p:txBody>
          <a:bodyPr/>
          <a:lstStyle/>
          <a:p>
            <a:endParaRPr lang="en-CA"/>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169B2EB-BA59-4A22-9A7E-E323DDC8CE30}" type="slidenum">
              <a:rPr lang="en-CA" smtClean="0"/>
              <a:pPr/>
              <a:t>‹#›</a:t>
            </a:fld>
            <a:endParaRPr lang="en-C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169B2EB-BA59-4A22-9A7E-E323DDC8CE30}" type="slidenum">
              <a:rPr lang="en-CA" smtClean="0"/>
              <a:pPr/>
              <a:t>‹#›</a:t>
            </a:fld>
            <a:endParaRPr lang="en-CA"/>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5" name="Footer Placeholder 4"/>
          <p:cNvSpPr>
            <a:spLocks noGrp="1"/>
          </p:cNvSpPr>
          <p:nvPr>
            <p:ph type="ftr" sz="quarter" idx="11"/>
          </p:nvPr>
        </p:nvSpPr>
        <p:spPr>
          <a:xfrm>
            <a:off x="800100" y="6172200"/>
            <a:ext cx="4000500" cy="457200"/>
          </a:xfrm>
        </p:spPr>
        <p:txBody>
          <a:bodyPr/>
          <a:lstStyle/>
          <a:p>
            <a:endParaRPr lang="en-C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169B2EB-BA59-4A22-9A7E-E323DDC8CE30}"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169B2EB-BA59-4A22-9A7E-E323DDC8CE30}" type="slidenum">
              <a:rPr lang="en-CA" smtClean="0"/>
              <a:pPr/>
              <a:t>‹#›</a:t>
            </a:fld>
            <a:endParaRPr lang="en-C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169B2EB-BA59-4A22-9A7E-E323DDC8CE30}" type="slidenum">
              <a:rPr lang="en-CA" smtClean="0"/>
              <a:pPr/>
              <a:t>‹#›</a:t>
            </a:fld>
            <a:endParaRPr lang="en-C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169B2EB-BA59-4A22-9A7E-E323DDC8CE30}"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169B2EB-BA59-4A22-9A7E-E323DDC8CE30}"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169B2EB-BA59-4A22-9A7E-E323DDC8CE30}" type="slidenum">
              <a:rPr lang="en-CA" smtClean="0"/>
              <a:pPr/>
              <a:t>‹#›</a:t>
            </a:fld>
            <a:endParaRPr lang="en-C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6" name="Footer Placeholder 5"/>
          <p:cNvSpPr>
            <a:spLocks noGrp="1"/>
          </p:cNvSpPr>
          <p:nvPr>
            <p:ph type="ftr" sz="quarter" idx="11"/>
          </p:nvPr>
        </p:nvSpPr>
        <p:spPr>
          <a:xfrm>
            <a:off x="914400" y="6172200"/>
            <a:ext cx="3886200" cy="457200"/>
          </a:xfrm>
        </p:spPr>
        <p:txBody>
          <a:bodyPr/>
          <a:lstStyle/>
          <a:p>
            <a:endParaRPr lang="en-CA"/>
          </a:p>
        </p:txBody>
      </p:sp>
      <p:sp>
        <p:nvSpPr>
          <p:cNvPr id="7" name="Slide Number Placeholder 6"/>
          <p:cNvSpPr>
            <a:spLocks noGrp="1"/>
          </p:cNvSpPr>
          <p:nvPr>
            <p:ph type="sldNum" sz="quarter" idx="12"/>
          </p:nvPr>
        </p:nvSpPr>
        <p:spPr>
          <a:xfrm>
            <a:off x="146304" y="6208776"/>
            <a:ext cx="457200" cy="457200"/>
          </a:xfrm>
        </p:spPr>
        <p:txBody>
          <a:bodyPr/>
          <a:lstStyle/>
          <a:p>
            <a:fld id="{9169B2EB-BA59-4A22-9A7E-E323DDC8CE30}" type="slidenum">
              <a:rPr lang="en-CA" smtClean="0"/>
              <a:pPr/>
              <a:t>‹#›</a:t>
            </a:fld>
            <a:endParaRPr lang="en-C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169B2EB-BA59-4A22-9A7E-E323DDC8CE30}"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0D2177-BC39-46FC-902E-6E2D705D6075}" type="datetimeFigureOut">
              <a:rPr lang="en-CA" smtClean="0"/>
              <a:pPr/>
              <a:t>12/07/2015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169B2EB-BA59-4A22-9A7E-E323DDC8CE30}"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80D2177-BC39-46FC-902E-6E2D705D6075}" type="datetimeFigureOut">
              <a:rPr lang="en-CA" smtClean="0"/>
              <a:pPr/>
              <a:t>12/07/2015</a:t>
            </a:fld>
            <a:endParaRPr lang="en-CA"/>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C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169B2EB-BA59-4A22-9A7E-E323DDC8CE30}"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cohpoa.org/"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dirty="0" smtClean="0"/>
              <a:t>July 11, 2015</a:t>
            </a:r>
            <a:endParaRPr lang="en-CA" dirty="0"/>
          </a:p>
        </p:txBody>
      </p:sp>
      <p:sp>
        <p:nvSpPr>
          <p:cNvPr id="2" name="Title 1"/>
          <p:cNvSpPr>
            <a:spLocks noGrp="1"/>
          </p:cNvSpPr>
          <p:nvPr>
            <p:ph type="ctrTitle"/>
          </p:nvPr>
        </p:nvSpPr>
        <p:spPr/>
        <p:txBody>
          <a:bodyPr/>
          <a:lstStyle/>
          <a:p>
            <a:r>
              <a:rPr lang="en-CA" dirty="0" err="1" smtClean="0"/>
              <a:t>Soyers</a:t>
            </a:r>
            <a:r>
              <a:rPr lang="en-CA" dirty="0" smtClean="0"/>
              <a:t> Lake AGM </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the CHA?</a:t>
            </a:r>
            <a:endParaRPr lang="en-CA" dirty="0"/>
          </a:p>
        </p:txBody>
      </p:sp>
      <p:sp>
        <p:nvSpPr>
          <p:cNvPr id="3" name="Content Placeholder 2"/>
          <p:cNvSpPr>
            <a:spLocks noGrp="1"/>
          </p:cNvSpPr>
          <p:nvPr>
            <p:ph sz="quarter" idx="1"/>
          </p:nvPr>
        </p:nvSpPr>
        <p:spPr/>
        <p:txBody>
          <a:bodyPr/>
          <a:lstStyle/>
          <a:p>
            <a:r>
              <a:rPr lang="en-CA" b="1" u="sng" dirty="0"/>
              <a:t>Coalition of Haliburton Property Owners' Associations (CHA)</a:t>
            </a:r>
            <a:r>
              <a:rPr lang="en-CA" b="1" dirty="0"/>
              <a:t> is a member-driven group, of 50 property owners' associations, representing more than 100 lakes from across the geographical limits of Haliburton County, in Ontario Canada</a:t>
            </a:r>
            <a:r>
              <a:rPr lang="en-CA" dirty="0" smtClean="0"/>
              <a:t/>
            </a:r>
            <a:br>
              <a:rPr lang="en-CA" dirty="0" smtClean="0"/>
            </a:br>
            <a:endParaRPr lang="en-CA" dirty="0"/>
          </a:p>
        </p:txBody>
      </p:sp>
      <p:pic>
        <p:nvPicPr>
          <p:cNvPr id="4" name="Picture 3" descr="CHA Web Logo.jpg"/>
          <p:cNvPicPr>
            <a:picLocks noChangeAspect="1"/>
          </p:cNvPicPr>
          <p:nvPr/>
        </p:nvPicPr>
        <p:blipFill>
          <a:blip r:embed="rId2" cstate="print"/>
          <a:stretch>
            <a:fillRect/>
          </a:stretch>
        </p:blipFill>
        <p:spPr>
          <a:xfrm>
            <a:off x="4716016" y="4437112"/>
            <a:ext cx="2880320" cy="2069778"/>
          </a:xfrm>
          <a:prstGeom prst="rect">
            <a:avLst/>
          </a:prstGeom>
        </p:spPr>
      </p:pic>
      <p:pic>
        <p:nvPicPr>
          <p:cNvPr id="5" name="Picture 4" descr="paul (2).jpg"/>
          <p:cNvPicPr>
            <a:picLocks noChangeAspect="1"/>
          </p:cNvPicPr>
          <p:nvPr/>
        </p:nvPicPr>
        <p:blipFill>
          <a:blip r:embed="rId3" cstate="print"/>
          <a:stretch>
            <a:fillRect/>
          </a:stretch>
        </p:blipFill>
        <p:spPr>
          <a:xfrm>
            <a:off x="971600" y="4725144"/>
            <a:ext cx="2619375" cy="17430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Our Mission Statement</a:t>
            </a:r>
            <a:br>
              <a:rPr lang="en-CA" b="1" dirty="0" smtClean="0"/>
            </a:br>
            <a:endParaRPr lang="en-CA" dirty="0"/>
          </a:p>
        </p:txBody>
      </p:sp>
      <p:sp>
        <p:nvSpPr>
          <p:cNvPr id="3" name="Content Placeholder 2"/>
          <p:cNvSpPr>
            <a:spLocks noGrp="1"/>
          </p:cNvSpPr>
          <p:nvPr>
            <p:ph sz="quarter" idx="1"/>
          </p:nvPr>
        </p:nvSpPr>
        <p:spPr>
          <a:xfrm>
            <a:off x="0" y="1600200"/>
            <a:ext cx="8686800" cy="4525963"/>
          </a:xfrm>
        </p:spPr>
        <p:txBody>
          <a:bodyPr>
            <a:normAutofit/>
          </a:bodyPr>
          <a:lstStyle/>
          <a:p>
            <a:r>
              <a:rPr lang="en-CA" b="1" dirty="0" smtClean="0"/>
              <a:t>The </a:t>
            </a:r>
            <a:r>
              <a:rPr lang="en-CA" b="1" dirty="0"/>
              <a:t>CHA is a broadly-based Haliburton coalition of volunteers, drawing upon the collective knowledge and strength of its member associations to create synergy through sharing best practices, effectively studying common issues, developing common solutions, recommending county-wide policies and influencing outcomes. Member associations always remain autonomous</a:t>
            </a:r>
          </a:p>
          <a:p>
            <a:pPr>
              <a:buNone/>
            </a:pPr>
            <a:r>
              <a:rPr lang="en-CA" dirty="0" smtClean="0"/>
              <a:t/>
            </a:r>
            <a:br>
              <a:rPr lang="en-CA" dirty="0" smtClean="0"/>
            </a:br>
            <a:endParaRPr lang="en-CA" dirty="0"/>
          </a:p>
        </p:txBody>
      </p:sp>
      <p:pic>
        <p:nvPicPr>
          <p:cNvPr id="4" name="Picture 3" descr="CHA Web Logo.jpg"/>
          <p:cNvPicPr>
            <a:picLocks noChangeAspect="1"/>
          </p:cNvPicPr>
          <p:nvPr/>
        </p:nvPicPr>
        <p:blipFill>
          <a:blip r:embed="rId2" cstate="print"/>
          <a:stretch>
            <a:fillRect/>
          </a:stretch>
        </p:blipFill>
        <p:spPr>
          <a:xfrm>
            <a:off x="5724128" y="4788222"/>
            <a:ext cx="2880320" cy="206977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Our common thread....</a:t>
            </a:r>
            <a:endParaRPr lang="en-CA" dirty="0"/>
          </a:p>
        </p:txBody>
      </p:sp>
      <p:pic>
        <p:nvPicPr>
          <p:cNvPr id="4" name="Content Placeholder 3" descr="cottage country lakes.jpg"/>
          <p:cNvPicPr>
            <a:picLocks noGrp="1" noChangeAspect="1"/>
          </p:cNvPicPr>
          <p:nvPr>
            <p:ph sz="quarter" idx="1"/>
          </p:nvPr>
        </p:nvPicPr>
        <p:blipFill>
          <a:blip r:embed="rId2" cstate="print"/>
          <a:stretch>
            <a:fillRect/>
          </a:stretch>
        </p:blipFill>
        <p:spPr>
          <a:xfrm>
            <a:off x="914400" y="1948828"/>
            <a:ext cx="7772400" cy="35699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764704"/>
          </a:xfrm>
        </p:spPr>
        <p:txBody>
          <a:bodyPr/>
          <a:lstStyle/>
          <a:p>
            <a:r>
              <a:rPr lang="en-CA" dirty="0" smtClean="0"/>
              <a:t>Our common views</a:t>
            </a:r>
            <a:endParaRPr lang="en-CA" dirty="0"/>
          </a:p>
        </p:txBody>
      </p:sp>
      <p:pic>
        <p:nvPicPr>
          <p:cNvPr id="4" name="Content Placeholder 3" descr="early morning case bassie.jpg"/>
          <p:cNvPicPr>
            <a:picLocks noGrp="1" noChangeAspect="1"/>
          </p:cNvPicPr>
          <p:nvPr>
            <p:ph sz="quarter" idx="1"/>
          </p:nvPr>
        </p:nvPicPr>
        <p:blipFill>
          <a:blip r:embed="rId2" cstate="print"/>
          <a:stretch>
            <a:fillRect/>
          </a:stretch>
        </p:blipFill>
        <p:spPr>
          <a:xfrm>
            <a:off x="0" y="764704"/>
            <a:ext cx="4902141" cy="3661286"/>
          </a:xfrm>
          <a:prstGeom prst="rect">
            <a:avLst/>
          </a:prstGeom>
          <a:ln>
            <a:noFill/>
          </a:ln>
          <a:effectLst>
            <a:softEdge rad="112500"/>
          </a:effectLst>
        </p:spPr>
      </p:pic>
      <p:pic>
        <p:nvPicPr>
          <p:cNvPr id="6" name="Picture 5" descr="Sunset1 soyers.jpg"/>
          <p:cNvPicPr>
            <a:picLocks noChangeAspect="1"/>
          </p:cNvPicPr>
          <p:nvPr/>
        </p:nvPicPr>
        <p:blipFill>
          <a:blip r:embed="rId3" cstate="print"/>
          <a:stretch>
            <a:fillRect/>
          </a:stretch>
        </p:blipFill>
        <p:spPr>
          <a:xfrm>
            <a:off x="4572000" y="908721"/>
            <a:ext cx="4555407" cy="3024336"/>
          </a:xfrm>
          <a:prstGeom prst="rect">
            <a:avLst/>
          </a:prstGeom>
          <a:ln>
            <a:noFill/>
          </a:ln>
          <a:effectLst>
            <a:softEdge rad="112500"/>
          </a:effectLst>
        </p:spPr>
      </p:pic>
      <p:sp>
        <p:nvSpPr>
          <p:cNvPr id="7" name="TextBox 6"/>
          <p:cNvSpPr txBox="1"/>
          <p:nvPr/>
        </p:nvSpPr>
        <p:spPr>
          <a:xfrm>
            <a:off x="0" y="4293096"/>
            <a:ext cx="784189" cy="246221"/>
          </a:xfrm>
          <a:prstGeom prst="rect">
            <a:avLst/>
          </a:prstGeom>
          <a:noFill/>
        </p:spPr>
        <p:txBody>
          <a:bodyPr wrap="none" rtlCol="0">
            <a:spAutoFit/>
          </a:bodyPr>
          <a:lstStyle/>
          <a:p>
            <a:r>
              <a:rPr lang="en-CA" sz="1000" dirty="0" smtClean="0"/>
              <a:t>Case Bessie</a:t>
            </a:r>
            <a:endParaRPr lang="en-CA" sz="1000" dirty="0"/>
          </a:p>
        </p:txBody>
      </p:sp>
      <p:sp>
        <p:nvSpPr>
          <p:cNvPr id="8" name="TextBox 7"/>
          <p:cNvSpPr txBox="1"/>
          <p:nvPr/>
        </p:nvSpPr>
        <p:spPr>
          <a:xfrm>
            <a:off x="7884368" y="3933056"/>
            <a:ext cx="663964" cy="246221"/>
          </a:xfrm>
          <a:prstGeom prst="rect">
            <a:avLst/>
          </a:prstGeom>
          <a:noFill/>
        </p:spPr>
        <p:txBody>
          <a:bodyPr wrap="none" rtlCol="0">
            <a:spAutoFit/>
          </a:bodyPr>
          <a:lstStyle/>
          <a:p>
            <a:r>
              <a:rPr lang="en-CA" sz="1000" dirty="0" smtClean="0"/>
              <a:t>SLA 2015</a:t>
            </a:r>
            <a:endParaRPr lang="en-CA" sz="1000" dirty="0"/>
          </a:p>
        </p:txBody>
      </p:sp>
      <p:pic>
        <p:nvPicPr>
          <p:cNvPr id="9" name="Content Placeholder 10" descr="Loons Terry Rutherford.jpg"/>
          <p:cNvPicPr>
            <a:picLocks noChangeAspect="1"/>
          </p:cNvPicPr>
          <p:nvPr/>
        </p:nvPicPr>
        <p:blipFill>
          <a:blip r:embed="rId4" cstate="print"/>
          <a:srcRect t="14951" b="13454"/>
          <a:stretch>
            <a:fillRect/>
          </a:stretch>
        </p:blipFill>
        <p:spPr>
          <a:xfrm>
            <a:off x="1547664" y="2852936"/>
            <a:ext cx="6034617" cy="3240360"/>
          </a:xfrm>
          <a:prstGeom prst="rect">
            <a:avLst/>
          </a:prstGeom>
        </p:spPr>
      </p:pic>
      <p:sp>
        <p:nvSpPr>
          <p:cNvPr id="10" name="TextBox 9"/>
          <p:cNvSpPr txBox="1"/>
          <p:nvPr/>
        </p:nvSpPr>
        <p:spPr>
          <a:xfrm>
            <a:off x="6372200" y="5949280"/>
            <a:ext cx="881973" cy="246221"/>
          </a:xfrm>
          <a:prstGeom prst="rect">
            <a:avLst/>
          </a:prstGeom>
          <a:noFill/>
        </p:spPr>
        <p:txBody>
          <a:bodyPr wrap="none" rtlCol="0">
            <a:spAutoFit/>
          </a:bodyPr>
          <a:lstStyle/>
          <a:p>
            <a:r>
              <a:rPr lang="en-CA" sz="1000" dirty="0" smtClean="0"/>
              <a:t>T. Rutherford</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3408"/>
            <a:ext cx="7772400" cy="1872208"/>
          </a:xfrm>
        </p:spPr>
        <p:txBody>
          <a:bodyPr>
            <a:normAutofit fontScale="90000"/>
          </a:bodyPr>
          <a:lstStyle/>
          <a:p>
            <a:r>
              <a:rPr lang="en-CA" dirty="0" smtClean="0"/>
              <a:t/>
            </a:r>
            <a:br>
              <a:rPr lang="en-CA" dirty="0" smtClean="0"/>
            </a:br>
            <a:r>
              <a:rPr lang="en-CA" dirty="0" smtClean="0"/>
              <a:t/>
            </a:r>
            <a:br>
              <a:rPr lang="en-CA" dirty="0" smtClean="0"/>
            </a:br>
            <a:r>
              <a:rPr lang="en-CA" dirty="0" smtClean="0"/>
              <a:t>And our common mind set to protecting and maintaining the health of our lakes</a:t>
            </a:r>
            <a:endParaRPr lang="en-CA" dirty="0"/>
          </a:p>
        </p:txBody>
      </p:sp>
      <p:pic>
        <p:nvPicPr>
          <p:cNvPr id="4" name="Content Placeholder 3" descr="adam and eve soyers.JPG"/>
          <p:cNvPicPr>
            <a:picLocks noGrp="1" noChangeAspect="1"/>
          </p:cNvPicPr>
          <p:nvPr>
            <p:ph sz="quarter" idx="1"/>
          </p:nvPr>
        </p:nvPicPr>
        <p:blipFill>
          <a:blip r:embed="rId2" cstate="print"/>
          <a:stretch>
            <a:fillRect/>
          </a:stretch>
        </p:blipFill>
        <p:spPr>
          <a:xfrm>
            <a:off x="2771800" y="1700808"/>
            <a:ext cx="3306497" cy="4967507"/>
          </a:xfrm>
        </p:spPr>
      </p:pic>
      <p:sp>
        <p:nvSpPr>
          <p:cNvPr id="5" name="TextBox 4"/>
          <p:cNvSpPr txBox="1"/>
          <p:nvPr/>
        </p:nvSpPr>
        <p:spPr>
          <a:xfrm>
            <a:off x="5364088" y="6381328"/>
            <a:ext cx="663964" cy="246221"/>
          </a:xfrm>
          <a:prstGeom prst="rect">
            <a:avLst/>
          </a:prstGeom>
          <a:noFill/>
        </p:spPr>
        <p:txBody>
          <a:bodyPr wrap="none" rtlCol="0">
            <a:spAutoFit/>
          </a:bodyPr>
          <a:lstStyle/>
          <a:p>
            <a:r>
              <a:rPr lang="en-CA" sz="1000" dirty="0" smtClean="0"/>
              <a:t>SLA 2015</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                        Users of the lake</a:t>
            </a:r>
            <a:endParaRPr lang="en-CA" dirty="0"/>
          </a:p>
        </p:txBody>
      </p:sp>
      <p:pic>
        <p:nvPicPr>
          <p:cNvPr id="4" name="Content Placeholder 3" descr="Soyers sail.jpg"/>
          <p:cNvPicPr>
            <a:picLocks noGrp="1" noChangeAspect="1"/>
          </p:cNvPicPr>
          <p:nvPr>
            <p:ph sz="quarter" idx="1"/>
          </p:nvPr>
        </p:nvPicPr>
        <p:blipFill>
          <a:blip r:embed="rId3" cstate="print"/>
          <a:stretch>
            <a:fillRect/>
          </a:stretch>
        </p:blipFill>
        <p:spPr>
          <a:xfrm>
            <a:off x="179512" y="3473624"/>
            <a:ext cx="4512501" cy="3384376"/>
          </a:xfrm>
          <a:prstGeom prst="rect">
            <a:avLst/>
          </a:prstGeom>
          <a:ln>
            <a:noFill/>
          </a:ln>
          <a:effectLst>
            <a:softEdge rad="112500"/>
          </a:effectLst>
        </p:spPr>
      </p:pic>
      <p:pic>
        <p:nvPicPr>
          <p:cNvPr id="6" name="Picture 5" descr="fishing kid.jpg"/>
          <p:cNvPicPr>
            <a:picLocks noChangeAspect="1"/>
          </p:cNvPicPr>
          <p:nvPr/>
        </p:nvPicPr>
        <p:blipFill>
          <a:blip r:embed="rId4" cstate="print"/>
          <a:stretch>
            <a:fillRect/>
          </a:stretch>
        </p:blipFill>
        <p:spPr>
          <a:xfrm>
            <a:off x="1043608" y="836712"/>
            <a:ext cx="2519164" cy="2519164"/>
          </a:xfrm>
          <a:prstGeom prst="rect">
            <a:avLst/>
          </a:prstGeom>
          <a:ln>
            <a:noFill/>
          </a:ln>
          <a:effectLst>
            <a:softEdge rad="112500"/>
          </a:effectLst>
        </p:spPr>
      </p:pic>
      <p:pic>
        <p:nvPicPr>
          <p:cNvPr id="7" name="Picture 6" descr="BigPickerel Karen Doucette.jpg"/>
          <p:cNvPicPr>
            <a:picLocks noChangeAspect="1"/>
          </p:cNvPicPr>
          <p:nvPr/>
        </p:nvPicPr>
        <p:blipFill>
          <a:blip r:embed="rId5" cstate="print"/>
          <a:srcRect l="22643" t="1368" r="21883"/>
          <a:stretch>
            <a:fillRect/>
          </a:stretch>
        </p:blipFill>
        <p:spPr>
          <a:xfrm>
            <a:off x="5220072" y="1412776"/>
            <a:ext cx="3528392" cy="5191775"/>
          </a:xfrm>
          <a:prstGeom prst="rect">
            <a:avLst/>
          </a:prstGeom>
          <a:ln>
            <a:noFill/>
          </a:ln>
          <a:effectLst>
            <a:softEdge rad="112500"/>
          </a:effectLst>
        </p:spPr>
      </p:pic>
      <p:sp>
        <p:nvSpPr>
          <p:cNvPr id="8" name="TextBox 7"/>
          <p:cNvSpPr txBox="1"/>
          <p:nvPr/>
        </p:nvSpPr>
        <p:spPr>
          <a:xfrm>
            <a:off x="7740352" y="6596390"/>
            <a:ext cx="853119" cy="261610"/>
          </a:xfrm>
          <a:prstGeom prst="rect">
            <a:avLst/>
          </a:prstGeom>
          <a:noFill/>
        </p:spPr>
        <p:txBody>
          <a:bodyPr wrap="none" rtlCol="0">
            <a:spAutoFit/>
          </a:bodyPr>
          <a:lstStyle/>
          <a:p>
            <a:r>
              <a:rPr lang="en-CA" sz="1100" dirty="0" smtClean="0"/>
              <a:t>K. Doucette</a:t>
            </a:r>
            <a:endParaRPr lang="en-CA" sz="1100" dirty="0"/>
          </a:p>
        </p:txBody>
      </p:sp>
      <p:sp>
        <p:nvSpPr>
          <p:cNvPr id="9" name="TextBox 8"/>
          <p:cNvSpPr txBox="1"/>
          <p:nvPr/>
        </p:nvSpPr>
        <p:spPr>
          <a:xfrm>
            <a:off x="1043608" y="3140968"/>
            <a:ext cx="663964" cy="246221"/>
          </a:xfrm>
          <a:prstGeom prst="rect">
            <a:avLst/>
          </a:prstGeom>
          <a:noFill/>
        </p:spPr>
        <p:txBody>
          <a:bodyPr wrap="none" rtlCol="0">
            <a:spAutoFit/>
          </a:bodyPr>
          <a:lstStyle/>
          <a:p>
            <a:r>
              <a:rPr lang="en-CA" sz="1000" dirty="0" smtClean="0"/>
              <a:t>SLA 2015</a:t>
            </a:r>
            <a:endParaRPr lang="en-CA" sz="1000" dirty="0"/>
          </a:p>
        </p:txBody>
      </p:sp>
      <p:sp>
        <p:nvSpPr>
          <p:cNvPr id="10" name="TextBox 9"/>
          <p:cNvSpPr txBox="1"/>
          <p:nvPr/>
        </p:nvSpPr>
        <p:spPr>
          <a:xfrm>
            <a:off x="3491880" y="6488668"/>
            <a:ext cx="663964" cy="246221"/>
          </a:xfrm>
          <a:prstGeom prst="rect">
            <a:avLst/>
          </a:prstGeom>
          <a:noFill/>
        </p:spPr>
        <p:txBody>
          <a:bodyPr wrap="none" rtlCol="0">
            <a:spAutoFit/>
          </a:bodyPr>
          <a:lstStyle/>
          <a:p>
            <a:r>
              <a:rPr lang="en-CA" sz="1000" dirty="0" smtClean="0"/>
              <a:t>SLA 2015</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4546848" cy="1143000"/>
          </a:xfrm>
        </p:spPr>
        <p:txBody>
          <a:bodyPr>
            <a:normAutofit fontScale="90000"/>
          </a:bodyPr>
          <a:lstStyle/>
          <a:p>
            <a:r>
              <a:rPr lang="en-CA" dirty="0" smtClean="0"/>
              <a:t>Other users of the lake</a:t>
            </a:r>
            <a:endParaRPr lang="en-CA" dirty="0"/>
          </a:p>
        </p:txBody>
      </p:sp>
      <p:pic>
        <p:nvPicPr>
          <p:cNvPr id="9" name="Picture 8" descr="mallard ducks babies.jpg"/>
          <p:cNvPicPr>
            <a:picLocks noChangeAspect="1"/>
          </p:cNvPicPr>
          <p:nvPr/>
        </p:nvPicPr>
        <p:blipFill>
          <a:blip r:embed="rId3" cstate="print"/>
          <a:stretch>
            <a:fillRect/>
          </a:stretch>
        </p:blipFill>
        <p:spPr>
          <a:xfrm>
            <a:off x="6524625" y="5114925"/>
            <a:ext cx="2619375" cy="1743075"/>
          </a:xfrm>
          <a:prstGeom prst="rect">
            <a:avLst/>
          </a:prstGeom>
          <a:ln>
            <a:noFill/>
          </a:ln>
          <a:effectLst>
            <a:softEdge rad="112500"/>
          </a:effectLst>
        </p:spPr>
      </p:pic>
      <p:sp>
        <p:nvSpPr>
          <p:cNvPr id="7" name="TextBox 6"/>
          <p:cNvSpPr txBox="1"/>
          <p:nvPr/>
        </p:nvSpPr>
        <p:spPr>
          <a:xfrm>
            <a:off x="7524328" y="6611779"/>
            <a:ext cx="750526" cy="246221"/>
          </a:xfrm>
          <a:prstGeom prst="rect">
            <a:avLst/>
          </a:prstGeom>
          <a:noFill/>
        </p:spPr>
        <p:txBody>
          <a:bodyPr wrap="none" rtlCol="0">
            <a:spAutoFit/>
          </a:bodyPr>
          <a:lstStyle/>
          <a:p>
            <a:r>
              <a:rPr lang="en-CA" sz="1000" dirty="0" smtClean="0"/>
              <a:t>pbase.com</a:t>
            </a:r>
            <a:endParaRPr lang="en-CA" sz="1000" dirty="0"/>
          </a:p>
        </p:txBody>
      </p:sp>
      <p:pic>
        <p:nvPicPr>
          <p:cNvPr id="13" name="Picture 12" descr="Heron-2.jpg"/>
          <p:cNvPicPr>
            <a:picLocks noChangeAspect="1"/>
          </p:cNvPicPr>
          <p:nvPr/>
        </p:nvPicPr>
        <p:blipFill>
          <a:blip r:embed="rId4" cstate="print"/>
          <a:srcRect l="28738" t="17451" r="28738" b="20600"/>
          <a:stretch>
            <a:fillRect/>
          </a:stretch>
        </p:blipFill>
        <p:spPr>
          <a:xfrm>
            <a:off x="0" y="2060848"/>
            <a:ext cx="3888432" cy="4248472"/>
          </a:xfrm>
          <a:prstGeom prst="rect">
            <a:avLst/>
          </a:prstGeom>
          <a:ln>
            <a:noFill/>
          </a:ln>
          <a:effectLst>
            <a:softEdge rad="112500"/>
          </a:effectLst>
        </p:spPr>
      </p:pic>
      <p:sp>
        <p:nvSpPr>
          <p:cNvPr id="15" name="TextBox 14"/>
          <p:cNvSpPr txBox="1"/>
          <p:nvPr/>
        </p:nvSpPr>
        <p:spPr>
          <a:xfrm>
            <a:off x="1691680" y="5229200"/>
            <a:ext cx="881973" cy="246221"/>
          </a:xfrm>
          <a:prstGeom prst="rect">
            <a:avLst/>
          </a:prstGeom>
          <a:noFill/>
        </p:spPr>
        <p:txBody>
          <a:bodyPr wrap="none" rtlCol="0">
            <a:spAutoFit/>
          </a:bodyPr>
          <a:lstStyle/>
          <a:p>
            <a:r>
              <a:rPr lang="en-CA" sz="1000" dirty="0" smtClean="0"/>
              <a:t>T. Rutherford</a:t>
            </a:r>
            <a:endParaRPr lang="en-CA" sz="1000" dirty="0"/>
          </a:p>
        </p:txBody>
      </p:sp>
      <p:pic>
        <p:nvPicPr>
          <p:cNvPr id="16" name="Picture 15" descr="MOOSE1 derek burns.jpg"/>
          <p:cNvPicPr>
            <a:picLocks noChangeAspect="1"/>
          </p:cNvPicPr>
          <p:nvPr/>
        </p:nvPicPr>
        <p:blipFill>
          <a:blip r:embed="rId5" cstate="print"/>
          <a:stretch>
            <a:fillRect/>
          </a:stretch>
        </p:blipFill>
        <p:spPr>
          <a:xfrm>
            <a:off x="4932040" y="548680"/>
            <a:ext cx="3587639" cy="2393628"/>
          </a:xfrm>
          <a:prstGeom prst="rect">
            <a:avLst/>
          </a:prstGeom>
        </p:spPr>
      </p:pic>
      <p:sp>
        <p:nvSpPr>
          <p:cNvPr id="17" name="TextBox 16"/>
          <p:cNvSpPr txBox="1"/>
          <p:nvPr/>
        </p:nvSpPr>
        <p:spPr>
          <a:xfrm>
            <a:off x="7740352" y="2924944"/>
            <a:ext cx="595035" cy="246221"/>
          </a:xfrm>
          <a:prstGeom prst="rect">
            <a:avLst/>
          </a:prstGeom>
          <a:noFill/>
        </p:spPr>
        <p:txBody>
          <a:bodyPr wrap="none" rtlCol="0">
            <a:spAutoFit/>
          </a:bodyPr>
          <a:lstStyle/>
          <a:p>
            <a:r>
              <a:rPr lang="en-CA" sz="1000" dirty="0" err="1" smtClean="0"/>
              <a:t>D.Burns</a:t>
            </a:r>
            <a:endParaRPr lang="en-CA" sz="1000" dirty="0"/>
          </a:p>
        </p:txBody>
      </p:sp>
      <p:pic>
        <p:nvPicPr>
          <p:cNvPr id="18" name="Picture 17" descr="DeerEating.jpg"/>
          <p:cNvPicPr>
            <a:picLocks noChangeAspect="1"/>
          </p:cNvPicPr>
          <p:nvPr/>
        </p:nvPicPr>
        <p:blipFill>
          <a:blip r:embed="rId6" cstate="print"/>
          <a:stretch>
            <a:fillRect/>
          </a:stretch>
        </p:blipFill>
        <p:spPr>
          <a:xfrm>
            <a:off x="4067944" y="2852936"/>
            <a:ext cx="3240021" cy="2430016"/>
          </a:xfrm>
          <a:prstGeom prst="rect">
            <a:avLst/>
          </a:prstGeom>
          <a:ln>
            <a:noFill/>
          </a:ln>
          <a:effectLst>
            <a:softEdge rad="112500"/>
          </a:effectLst>
        </p:spPr>
      </p:pic>
      <p:sp>
        <p:nvSpPr>
          <p:cNvPr id="19" name="TextBox 18"/>
          <p:cNvSpPr txBox="1"/>
          <p:nvPr/>
        </p:nvSpPr>
        <p:spPr>
          <a:xfrm>
            <a:off x="4788024" y="5157192"/>
            <a:ext cx="853119" cy="246221"/>
          </a:xfrm>
          <a:prstGeom prst="rect">
            <a:avLst/>
          </a:prstGeom>
          <a:noFill/>
        </p:spPr>
        <p:txBody>
          <a:bodyPr wrap="none" rtlCol="0">
            <a:spAutoFit/>
          </a:bodyPr>
          <a:lstStyle/>
          <a:p>
            <a:r>
              <a:rPr lang="en-CA" sz="1000" dirty="0" smtClean="0"/>
              <a:t>S. McMurray</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rowley-Snapping-Turtle-3.jpg"/>
          <p:cNvPicPr>
            <a:picLocks noGrp="1" noChangeAspect="1"/>
          </p:cNvPicPr>
          <p:nvPr>
            <p:ph sz="quarter" idx="1"/>
          </p:nvPr>
        </p:nvPicPr>
        <p:blipFill>
          <a:blip r:embed="rId2" cstate="print"/>
          <a:stretch>
            <a:fillRect/>
          </a:stretch>
        </p:blipFill>
        <p:spPr>
          <a:xfrm>
            <a:off x="0" y="188640"/>
            <a:ext cx="6867525" cy="2857500"/>
          </a:xfrm>
          <a:prstGeom prst="rect">
            <a:avLst/>
          </a:prstGeom>
          <a:ln>
            <a:noFill/>
          </a:ln>
          <a:effectLst>
            <a:softEdge rad="112500"/>
          </a:effectLst>
        </p:spPr>
      </p:pic>
      <p:pic>
        <p:nvPicPr>
          <p:cNvPr id="5" name="Picture 4" descr="h_Crowley-Painted-Turtle.jpg"/>
          <p:cNvPicPr>
            <a:picLocks noChangeAspect="1"/>
          </p:cNvPicPr>
          <p:nvPr/>
        </p:nvPicPr>
        <p:blipFill>
          <a:blip r:embed="rId3" cstate="print"/>
          <a:stretch>
            <a:fillRect/>
          </a:stretch>
        </p:blipFill>
        <p:spPr>
          <a:xfrm>
            <a:off x="3494125" y="2924944"/>
            <a:ext cx="5649875" cy="2664296"/>
          </a:xfrm>
          <a:prstGeom prst="rect">
            <a:avLst/>
          </a:prstGeom>
          <a:ln>
            <a:noFill/>
          </a:ln>
          <a:effectLst>
            <a:softEdge rad="112500"/>
          </a:effectLst>
        </p:spPr>
      </p:pic>
      <p:pic>
        <p:nvPicPr>
          <p:cNvPr id="6" name="Picture 5" descr="h_Crowley-Northern-Leopard-Frog.jpg"/>
          <p:cNvPicPr>
            <a:picLocks noChangeAspect="1"/>
          </p:cNvPicPr>
          <p:nvPr/>
        </p:nvPicPr>
        <p:blipFill>
          <a:blip r:embed="rId4" cstate="print"/>
          <a:stretch>
            <a:fillRect/>
          </a:stretch>
        </p:blipFill>
        <p:spPr>
          <a:xfrm>
            <a:off x="0" y="4365104"/>
            <a:ext cx="4733679" cy="2232248"/>
          </a:xfrm>
          <a:prstGeom prst="rect">
            <a:avLst/>
          </a:prstGeom>
          <a:ln>
            <a:noFill/>
          </a:ln>
          <a:effectLst>
            <a:softEdge rad="112500"/>
          </a:effectLst>
        </p:spPr>
      </p:pic>
      <p:sp>
        <p:nvSpPr>
          <p:cNvPr id="8" name="TextBox 7"/>
          <p:cNvSpPr txBox="1"/>
          <p:nvPr/>
        </p:nvSpPr>
        <p:spPr>
          <a:xfrm>
            <a:off x="2555776" y="4581128"/>
            <a:ext cx="800219" cy="246221"/>
          </a:xfrm>
          <a:prstGeom prst="rect">
            <a:avLst/>
          </a:prstGeom>
          <a:noFill/>
        </p:spPr>
        <p:txBody>
          <a:bodyPr wrap="none" rtlCol="0">
            <a:spAutoFit/>
          </a:bodyPr>
          <a:lstStyle/>
          <a:p>
            <a:r>
              <a:rPr lang="en-CA" sz="1000" dirty="0" smtClean="0"/>
              <a:t>J. Crowley</a:t>
            </a:r>
            <a:endParaRPr lang="en-CA" sz="1000" dirty="0"/>
          </a:p>
        </p:txBody>
      </p:sp>
      <p:sp>
        <p:nvSpPr>
          <p:cNvPr id="9" name="TextBox 8"/>
          <p:cNvSpPr txBox="1"/>
          <p:nvPr/>
        </p:nvSpPr>
        <p:spPr>
          <a:xfrm>
            <a:off x="7596336" y="4581128"/>
            <a:ext cx="800219" cy="246221"/>
          </a:xfrm>
          <a:prstGeom prst="rect">
            <a:avLst/>
          </a:prstGeom>
          <a:noFill/>
        </p:spPr>
        <p:txBody>
          <a:bodyPr wrap="none" rtlCol="0">
            <a:spAutoFit/>
          </a:bodyPr>
          <a:lstStyle/>
          <a:p>
            <a:r>
              <a:rPr lang="en-CA" sz="1000" dirty="0" smtClean="0"/>
              <a:t>J. Crowley</a:t>
            </a:r>
            <a:endParaRPr lang="en-CA" sz="1000" dirty="0"/>
          </a:p>
        </p:txBody>
      </p:sp>
      <p:sp>
        <p:nvSpPr>
          <p:cNvPr id="11" name="TextBox 10"/>
          <p:cNvSpPr txBox="1"/>
          <p:nvPr/>
        </p:nvSpPr>
        <p:spPr>
          <a:xfrm>
            <a:off x="6228184" y="2492896"/>
            <a:ext cx="800219" cy="246221"/>
          </a:xfrm>
          <a:prstGeom prst="rect">
            <a:avLst/>
          </a:prstGeom>
          <a:noFill/>
        </p:spPr>
        <p:txBody>
          <a:bodyPr wrap="none" rtlCol="0">
            <a:spAutoFit/>
          </a:bodyPr>
          <a:lstStyle/>
          <a:p>
            <a:r>
              <a:rPr lang="en-CA" sz="1000" dirty="0" smtClean="0"/>
              <a:t>J. Crowley</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Water quality is important to ALL end users</a:t>
            </a:r>
            <a:endParaRPr lang="en-CA" dirty="0"/>
          </a:p>
        </p:txBody>
      </p:sp>
      <p:sp>
        <p:nvSpPr>
          <p:cNvPr id="3" name="Content Placeholder 2"/>
          <p:cNvSpPr>
            <a:spLocks noGrp="1"/>
          </p:cNvSpPr>
          <p:nvPr>
            <p:ph sz="quarter" idx="1"/>
          </p:nvPr>
        </p:nvSpPr>
        <p:spPr/>
        <p:txBody>
          <a:bodyPr/>
          <a:lstStyle/>
          <a:p>
            <a:r>
              <a:rPr lang="en-CA" dirty="0" smtClean="0"/>
              <a:t>All activities that occur within and on adjacent land have an effect on water quality.</a:t>
            </a:r>
          </a:p>
          <a:p>
            <a:pPr>
              <a:buNone/>
            </a:pPr>
            <a:endParaRPr lang="en-CA" dirty="0"/>
          </a:p>
        </p:txBody>
      </p:sp>
      <p:pic>
        <p:nvPicPr>
          <p:cNvPr id="4" name="Picture 3" descr="run of photo.jpg"/>
          <p:cNvPicPr>
            <a:picLocks noChangeAspect="1"/>
          </p:cNvPicPr>
          <p:nvPr/>
        </p:nvPicPr>
        <p:blipFill>
          <a:blip r:embed="rId2" cstate="print"/>
          <a:stretch>
            <a:fillRect/>
          </a:stretch>
        </p:blipFill>
        <p:spPr>
          <a:xfrm>
            <a:off x="2195736" y="2636912"/>
            <a:ext cx="4392488" cy="30812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does the term “water quality” mean?</a:t>
            </a:r>
            <a:endParaRPr lang="en-CA" dirty="0"/>
          </a:p>
        </p:txBody>
      </p:sp>
      <p:sp>
        <p:nvSpPr>
          <p:cNvPr id="3" name="Content Placeholder 2"/>
          <p:cNvSpPr>
            <a:spLocks noGrp="1"/>
          </p:cNvSpPr>
          <p:nvPr>
            <p:ph sz="quarter" idx="1"/>
          </p:nvPr>
        </p:nvSpPr>
        <p:spPr/>
        <p:txBody>
          <a:bodyPr>
            <a:normAutofit/>
          </a:bodyPr>
          <a:lstStyle/>
          <a:p>
            <a:r>
              <a:rPr lang="en-CA" dirty="0" smtClean="0"/>
              <a:t>“The chemical, physical and biological content of water" (Environment Canada, 2015).</a:t>
            </a:r>
            <a:r>
              <a:rPr lang="x-none" smtClean="0"/>
              <a:t>   </a:t>
            </a:r>
            <a:endParaRPr lang="en-CA" dirty="0" smtClean="0"/>
          </a:p>
          <a:p>
            <a:endParaRPr lang="en-CA" dirty="0" smtClean="0"/>
          </a:p>
          <a:p>
            <a:endParaRPr lang="en-CA" dirty="0"/>
          </a:p>
        </p:txBody>
      </p:sp>
      <p:pic>
        <p:nvPicPr>
          <p:cNvPr id="5" name="Picture 4" descr="water north perth.ca.jpg"/>
          <p:cNvPicPr>
            <a:picLocks noChangeAspect="1"/>
          </p:cNvPicPr>
          <p:nvPr/>
        </p:nvPicPr>
        <p:blipFill>
          <a:blip r:embed="rId3" cstate="print"/>
          <a:stretch>
            <a:fillRect/>
          </a:stretch>
        </p:blipFill>
        <p:spPr>
          <a:xfrm>
            <a:off x="2627784" y="3140968"/>
            <a:ext cx="3901440" cy="25999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1400"/>
            <a:ext cx="8229600" cy="634082"/>
          </a:xfrm>
        </p:spPr>
        <p:txBody>
          <a:bodyPr>
            <a:normAutofit fontScale="90000"/>
          </a:bodyPr>
          <a:lstStyle/>
          <a:p>
            <a:r>
              <a:rPr lang="en-CA" b="1" dirty="0" smtClean="0"/>
              <a:t/>
            </a:r>
            <a:br>
              <a:rPr lang="en-CA" b="1" dirty="0" smtClean="0"/>
            </a:br>
            <a:r>
              <a:rPr lang="en-CA" dirty="0" smtClean="0"/>
              <a:t/>
            </a:r>
            <a:br>
              <a:rPr lang="en-CA" dirty="0" smtClean="0"/>
            </a:br>
            <a:r>
              <a:rPr lang="en-CA" b="1" dirty="0" smtClean="0"/>
              <a:t>More Specifically: </a:t>
            </a:r>
            <a:br>
              <a:rPr lang="en-CA" b="1" dirty="0" smtClean="0"/>
            </a:br>
            <a:endParaRPr lang="en-CA" dirty="0"/>
          </a:p>
        </p:txBody>
      </p:sp>
      <p:sp>
        <p:nvSpPr>
          <p:cNvPr id="3" name="Content Placeholder 2"/>
          <p:cNvSpPr>
            <a:spLocks noGrp="1"/>
          </p:cNvSpPr>
          <p:nvPr>
            <p:ph sz="quarter" idx="1"/>
          </p:nvPr>
        </p:nvSpPr>
        <p:spPr>
          <a:xfrm>
            <a:off x="467544" y="476672"/>
            <a:ext cx="8229600" cy="4525963"/>
          </a:xfrm>
        </p:spPr>
        <p:txBody>
          <a:bodyPr/>
          <a:lstStyle/>
          <a:p>
            <a:endParaRPr lang="en-CA" dirty="0" smtClean="0"/>
          </a:p>
          <a:p>
            <a:r>
              <a:rPr lang="en-CA" dirty="0" smtClean="0"/>
              <a:t>“The condition of the water, including chemical, physical, and biological characteristics, usually with respect to its suitability for a particular purpose such as drinking or swimming</a:t>
            </a:r>
            <a:r>
              <a:rPr lang="en-CA" b="1" dirty="0" smtClean="0"/>
              <a:t> </a:t>
            </a:r>
            <a:r>
              <a:rPr lang="en-CA" dirty="0" smtClean="0"/>
              <a:t>(National Atmospheric and Oceanic Administration 2014).</a:t>
            </a:r>
          </a:p>
          <a:p>
            <a:endParaRPr lang="en-CA" dirty="0"/>
          </a:p>
        </p:txBody>
      </p:sp>
      <p:pic>
        <p:nvPicPr>
          <p:cNvPr id="4" name="Picture 3" descr="campcouhiching outdoor centre.jpg"/>
          <p:cNvPicPr>
            <a:picLocks noChangeAspect="1"/>
          </p:cNvPicPr>
          <p:nvPr/>
        </p:nvPicPr>
        <p:blipFill>
          <a:blip r:embed="rId3" cstate="print"/>
          <a:stretch>
            <a:fillRect/>
          </a:stretch>
        </p:blipFill>
        <p:spPr>
          <a:xfrm>
            <a:off x="539552" y="4149080"/>
            <a:ext cx="3371850" cy="2238375"/>
          </a:xfrm>
          <a:prstGeom prst="rect">
            <a:avLst/>
          </a:prstGeom>
        </p:spPr>
      </p:pic>
      <p:pic>
        <p:nvPicPr>
          <p:cNvPr id="5" name="Picture 4" descr="algae-waves global news.jpg"/>
          <p:cNvPicPr>
            <a:picLocks noChangeAspect="1"/>
          </p:cNvPicPr>
          <p:nvPr/>
        </p:nvPicPr>
        <p:blipFill>
          <a:blip r:embed="rId4" cstate="print"/>
          <a:stretch>
            <a:fillRect/>
          </a:stretch>
        </p:blipFill>
        <p:spPr>
          <a:xfrm>
            <a:off x="4788024" y="4149080"/>
            <a:ext cx="3611893" cy="2708920"/>
          </a:xfrm>
          <a:prstGeom prst="rect">
            <a:avLst/>
          </a:prstGeom>
        </p:spPr>
      </p:pic>
      <p:sp>
        <p:nvSpPr>
          <p:cNvPr id="6" name="TextBox 5"/>
          <p:cNvSpPr txBox="1"/>
          <p:nvPr/>
        </p:nvSpPr>
        <p:spPr>
          <a:xfrm>
            <a:off x="5076056" y="6596390"/>
            <a:ext cx="3353803" cy="246221"/>
          </a:xfrm>
          <a:prstGeom prst="rect">
            <a:avLst/>
          </a:prstGeom>
          <a:noFill/>
        </p:spPr>
        <p:txBody>
          <a:bodyPr wrap="none" rtlCol="0">
            <a:spAutoFit/>
          </a:bodyPr>
          <a:lstStyle/>
          <a:p>
            <a:r>
              <a:rPr lang="en-CA" sz="1000" dirty="0" smtClean="0"/>
              <a:t>Photos: 1.Campcouchiching.com, 2. Globalnews.ca</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CA" dirty="0" smtClean="0"/>
              <a:t>Factors that affect water quality</a:t>
            </a:r>
            <a:endParaRPr lang="en-CA" dirty="0"/>
          </a:p>
        </p:txBody>
      </p:sp>
      <p:pic>
        <p:nvPicPr>
          <p:cNvPr id="6" name="Content Placeholder 5" descr="trun offhreats_chart-in-urban-funo_en ec.gc.on.gif"/>
          <p:cNvPicPr>
            <a:picLocks noGrp="1" noChangeAspect="1"/>
          </p:cNvPicPr>
          <p:nvPr>
            <p:ph sz="quarter" idx="1"/>
          </p:nvPr>
        </p:nvPicPr>
        <p:blipFill>
          <a:blip r:embed="rId2" cstate="print"/>
          <a:stretch>
            <a:fillRect/>
          </a:stretch>
        </p:blipFill>
        <p:spPr>
          <a:xfrm>
            <a:off x="2294905" y="1481138"/>
            <a:ext cx="4554190" cy="4525962"/>
          </a:xfrm>
        </p:spPr>
      </p:pic>
      <p:sp>
        <p:nvSpPr>
          <p:cNvPr id="8" name="TextBox 7"/>
          <p:cNvSpPr txBox="1"/>
          <p:nvPr/>
        </p:nvSpPr>
        <p:spPr>
          <a:xfrm>
            <a:off x="5724128" y="6309320"/>
            <a:ext cx="704039" cy="246221"/>
          </a:xfrm>
          <a:prstGeom prst="rect">
            <a:avLst/>
          </a:prstGeom>
          <a:noFill/>
        </p:spPr>
        <p:txBody>
          <a:bodyPr wrap="none" rtlCol="0">
            <a:spAutoFit/>
          </a:bodyPr>
          <a:lstStyle/>
          <a:p>
            <a:r>
              <a:rPr lang="en-CA" sz="1000" dirty="0" err="1" smtClean="0"/>
              <a:t>Ec.gc.on</a:t>
            </a:r>
            <a:endParaRPr lang="en-CA" sz="1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More factors which affect water quality</a:t>
            </a:r>
            <a:endParaRPr lang="en-CA" dirty="0"/>
          </a:p>
        </p:txBody>
      </p:sp>
      <p:sp>
        <p:nvSpPr>
          <p:cNvPr id="3" name="Content Placeholder 2"/>
          <p:cNvSpPr>
            <a:spLocks noGrp="1"/>
          </p:cNvSpPr>
          <p:nvPr>
            <p:ph sz="quarter" idx="1"/>
          </p:nvPr>
        </p:nvSpPr>
        <p:spPr/>
        <p:txBody>
          <a:bodyPr>
            <a:normAutofit/>
          </a:bodyPr>
          <a:lstStyle/>
          <a:p>
            <a:r>
              <a:rPr lang="en-CA" dirty="0" smtClean="0"/>
              <a:t>Biological</a:t>
            </a:r>
          </a:p>
          <a:p>
            <a:pPr lvl="1"/>
            <a:r>
              <a:rPr lang="en-CA" dirty="0" smtClean="0"/>
              <a:t>Invasive species</a:t>
            </a:r>
          </a:p>
          <a:p>
            <a:endParaRPr lang="en-CA" dirty="0" smtClean="0"/>
          </a:p>
          <a:p>
            <a:endParaRPr lang="en-CA" dirty="0" smtClean="0"/>
          </a:p>
        </p:txBody>
      </p:sp>
      <p:pic>
        <p:nvPicPr>
          <p:cNvPr id="4" name="Picture 3" descr="muskgrass_index aquaplant. tamu.edu.jpg"/>
          <p:cNvPicPr>
            <a:picLocks noChangeAspect="1"/>
          </p:cNvPicPr>
          <p:nvPr/>
        </p:nvPicPr>
        <p:blipFill>
          <a:blip r:embed="rId2" cstate="print"/>
          <a:stretch>
            <a:fillRect/>
          </a:stretch>
        </p:blipFill>
        <p:spPr>
          <a:xfrm>
            <a:off x="6804248" y="1196752"/>
            <a:ext cx="2123728" cy="2470796"/>
          </a:xfrm>
          <a:prstGeom prst="rect">
            <a:avLst/>
          </a:prstGeom>
        </p:spPr>
      </p:pic>
      <p:pic>
        <p:nvPicPr>
          <p:cNvPr id="5" name="Picture 4" descr="eurasioan milfoil -CreditJohnHardy-UniversityofWisconsin.jpg"/>
          <p:cNvPicPr>
            <a:picLocks noChangeAspect="1"/>
          </p:cNvPicPr>
          <p:nvPr/>
        </p:nvPicPr>
        <p:blipFill>
          <a:blip r:embed="rId3" cstate="print"/>
          <a:stretch>
            <a:fillRect/>
          </a:stretch>
        </p:blipFill>
        <p:spPr>
          <a:xfrm>
            <a:off x="323528" y="2636912"/>
            <a:ext cx="2797125" cy="2100469"/>
          </a:xfrm>
          <a:prstGeom prst="rect">
            <a:avLst/>
          </a:prstGeom>
        </p:spPr>
      </p:pic>
      <p:pic>
        <p:nvPicPr>
          <p:cNvPr id="6" name="Picture 5" descr="Round_goby.jpg"/>
          <p:cNvPicPr>
            <a:picLocks noChangeAspect="1"/>
          </p:cNvPicPr>
          <p:nvPr/>
        </p:nvPicPr>
        <p:blipFill>
          <a:blip r:embed="rId4" cstate="print"/>
          <a:stretch>
            <a:fillRect/>
          </a:stretch>
        </p:blipFill>
        <p:spPr>
          <a:xfrm>
            <a:off x="4067944" y="1484784"/>
            <a:ext cx="1843405" cy="1152128"/>
          </a:xfrm>
          <a:prstGeom prst="rect">
            <a:avLst/>
          </a:prstGeom>
        </p:spPr>
      </p:pic>
      <p:pic>
        <p:nvPicPr>
          <p:cNvPr id="7" name="Picture 6" descr="rusty crayfish.jpg"/>
          <p:cNvPicPr>
            <a:picLocks noChangeAspect="1"/>
          </p:cNvPicPr>
          <p:nvPr/>
        </p:nvPicPr>
        <p:blipFill>
          <a:blip r:embed="rId5" cstate="print"/>
          <a:stretch>
            <a:fillRect/>
          </a:stretch>
        </p:blipFill>
        <p:spPr>
          <a:xfrm>
            <a:off x="3563888" y="2924944"/>
            <a:ext cx="2705100" cy="1685925"/>
          </a:xfrm>
          <a:prstGeom prst="rect">
            <a:avLst/>
          </a:prstGeom>
        </p:spPr>
      </p:pic>
      <p:pic>
        <p:nvPicPr>
          <p:cNvPr id="8" name="Picture 7" descr="spiny water flea.jpg"/>
          <p:cNvPicPr>
            <a:picLocks noChangeAspect="1"/>
          </p:cNvPicPr>
          <p:nvPr/>
        </p:nvPicPr>
        <p:blipFill>
          <a:blip r:embed="rId6" cstate="print"/>
          <a:stretch>
            <a:fillRect/>
          </a:stretch>
        </p:blipFill>
        <p:spPr>
          <a:xfrm>
            <a:off x="323528" y="4948850"/>
            <a:ext cx="2808312" cy="1750251"/>
          </a:xfrm>
          <a:prstGeom prst="rect">
            <a:avLst/>
          </a:prstGeom>
        </p:spPr>
      </p:pic>
      <p:pic>
        <p:nvPicPr>
          <p:cNvPr id="9" name="Picture 8" descr="zebra mussels.jpg"/>
          <p:cNvPicPr>
            <a:picLocks noChangeAspect="1"/>
          </p:cNvPicPr>
          <p:nvPr/>
        </p:nvPicPr>
        <p:blipFill>
          <a:blip r:embed="rId7" cstate="print"/>
          <a:stretch>
            <a:fillRect/>
          </a:stretch>
        </p:blipFill>
        <p:spPr>
          <a:xfrm>
            <a:off x="5724128" y="4653136"/>
            <a:ext cx="2952328" cy="1964640"/>
          </a:xfrm>
          <a:prstGeom prst="rect">
            <a:avLst/>
          </a:prstGeom>
        </p:spPr>
      </p:pic>
      <p:sp>
        <p:nvSpPr>
          <p:cNvPr id="10" name="TextBox 9"/>
          <p:cNvSpPr txBox="1"/>
          <p:nvPr/>
        </p:nvSpPr>
        <p:spPr>
          <a:xfrm>
            <a:off x="5724128" y="6611779"/>
            <a:ext cx="1277914" cy="246221"/>
          </a:xfrm>
          <a:prstGeom prst="rect">
            <a:avLst/>
          </a:prstGeom>
          <a:noFill/>
        </p:spPr>
        <p:txBody>
          <a:bodyPr wrap="none" rtlCol="0">
            <a:spAutoFit/>
          </a:bodyPr>
          <a:lstStyle/>
          <a:p>
            <a:r>
              <a:rPr lang="en-CA" sz="1000" dirty="0" smtClean="0"/>
              <a:t>Photos: tamu.edu</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4824"/>
          </a:xfrm>
        </p:spPr>
        <p:txBody>
          <a:bodyPr>
            <a:normAutofit fontScale="90000"/>
          </a:bodyPr>
          <a:lstStyle/>
          <a:p>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How do we assess water quality?</a:t>
            </a:r>
            <a:br>
              <a:rPr lang="en-CA" dirty="0" smtClean="0"/>
            </a:br>
            <a:r>
              <a:rPr lang="en-CA" sz="3100" dirty="0" smtClean="0">
                <a:solidFill>
                  <a:prstClr val="black"/>
                </a:solidFill>
              </a:rPr>
              <a:t> Water quality is defined in terms of the chemical, physical, and biological content of water (Environment Canada 2014)</a:t>
            </a:r>
            <a:endParaRPr lang="en-CA" dirty="0"/>
          </a:p>
        </p:txBody>
      </p:sp>
      <p:sp>
        <p:nvSpPr>
          <p:cNvPr id="3" name="Content Placeholder 2"/>
          <p:cNvSpPr>
            <a:spLocks noGrp="1"/>
          </p:cNvSpPr>
          <p:nvPr>
            <p:ph sz="quarter" idx="1"/>
          </p:nvPr>
        </p:nvSpPr>
        <p:spPr>
          <a:xfrm>
            <a:off x="0" y="1556792"/>
            <a:ext cx="8686800" cy="4968552"/>
          </a:xfrm>
        </p:spPr>
        <p:txBody>
          <a:bodyPr>
            <a:normAutofit/>
          </a:bodyPr>
          <a:lstStyle/>
          <a:p>
            <a:pPr>
              <a:buNone/>
            </a:pPr>
            <a:endParaRPr lang="en-CA" dirty="0" smtClean="0"/>
          </a:p>
          <a:p>
            <a:pPr>
              <a:buNone/>
            </a:pPr>
            <a:r>
              <a:rPr lang="en-CA" dirty="0" smtClean="0"/>
              <a:t>Water transparency (Secchi disk)</a:t>
            </a:r>
          </a:p>
          <a:p>
            <a:pPr>
              <a:buNone/>
            </a:pPr>
            <a:endParaRPr lang="en-CA" dirty="0" smtClean="0"/>
          </a:p>
          <a:p>
            <a:pPr>
              <a:buNone/>
            </a:pPr>
            <a:endParaRPr lang="en-CA" dirty="0" smtClean="0"/>
          </a:p>
          <a:p>
            <a:pPr>
              <a:buNone/>
            </a:pPr>
            <a:r>
              <a:rPr lang="en-CA" dirty="0" smtClean="0"/>
              <a:t>Water colour (qualitative)</a:t>
            </a:r>
          </a:p>
          <a:p>
            <a:pPr>
              <a:buNone/>
            </a:pPr>
            <a:endParaRPr lang="en-CA" dirty="0" smtClean="0"/>
          </a:p>
          <a:p>
            <a:pPr>
              <a:buNone/>
            </a:pPr>
            <a:endParaRPr lang="en-CA" dirty="0" smtClean="0"/>
          </a:p>
          <a:p>
            <a:pPr>
              <a:buNone/>
            </a:pPr>
            <a:endParaRPr lang="en-CA" dirty="0" smtClean="0"/>
          </a:p>
          <a:p>
            <a:pPr>
              <a:buNone/>
            </a:pPr>
            <a:endParaRPr lang="en-CA" dirty="0" smtClean="0"/>
          </a:p>
          <a:p>
            <a:pPr>
              <a:buNone/>
            </a:pPr>
            <a:r>
              <a:rPr lang="en-CA" dirty="0" smtClean="0"/>
              <a:t>Water temperatures</a:t>
            </a:r>
          </a:p>
          <a:p>
            <a:pPr lvl="1"/>
            <a:endParaRPr lang="en-CA" dirty="0"/>
          </a:p>
        </p:txBody>
      </p:sp>
      <p:pic>
        <p:nvPicPr>
          <p:cNvPr id="5" name="Picture 4" descr="secchi.jpg"/>
          <p:cNvPicPr>
            <a:picLocks noChangeAspect="1"/>
          </p:cNvPicPr>
          <p:nvPr/>
        </p:nvPicPr>
        <p:blipFill>
          <a:blip r:embed="rId3" cstate="print"/>
          <a:stretch>
            <a:fillRect/>
          </a:stretch>
        </p:blipFill>
        <p:spPr>
          <a:xfrm>
            <a:off x="5868144" y="1916832"/>
            <a:ext cx="3113399" cy="2232248"/>
          </a:xfrm>
          <a:prstGeom prst="rect">
            <a:avLst/>
          </a:prstGeom>
        </p:spPr>
      </p:pic>
      <p:pic>
        <p:nvPicPr>
          <p:cNvPr id="6" name="Picture 5" descr="brownwater.jpg"/>
          <p:cNvPicPr>
            <a:picLocks noChangeAspect="1"/>
          </p:cNvPicPr>
          <p:nvPr/>
        </p:nvPicPr>
        <p:blipFill>
          <a:blip r:embed="rId4" cstate="print"/>
          <a:stretch>
            <a:fillRect/>
          </a:stretch>
        </p:blipFill>
        <p:spPr>
          <a:xfrm>
            <a:off x="0" y="3861048"/>
            <a:ext cx="3291858" cy="1851670"/>
          </a:xfrm>
          <a:prstGeom prst="ellipse">
            <a:avLst/>
          </a:prstGeom>
          <a:ln>
            <a:noFill/>
          </a:ln>
          <a:effectLst>
            <a:softEdge rad="112500"/>
          </a:effectLst>
        </p:spPr>
      </p:pic>
      <p:pic>
        <p:nvPicPr>
          <p:cNvPr id="7" name="Picture 6" descr="algae-waves global news.jpg"/>
          <p:cNvPicPr>
            <a:picLocks noChangeAspect="1"/>
          </p:cNvPicPr>
          <p:nvPr/>
        </p:nvPicPr>
        <p:blipFill>
          <a:blip r:embed="rId5" cstate="print"/>
          <a:stretch>
            <a:fillRect/>
          </a:stretch>
        </p:blipFill>
        <p:spPr>
          <a:xfrm>
            <a:off x="4139952" y="4005064"/>
            <a:ext cx="2603781" cy="195283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7544" y="332656"/>
            <a:ext cx="8229600" cy="3600399"/>
          </a:xfrm>
        </p:spPr>
        <p:txBody>
          <a:bodyPr>
            <a:normAutofit/>
          </a:bodyPr>
          <a:lstStyle/>
          <a:p>
            <a:pPr>
              <a:buNone/>
            </a:pPr>
            <a:r>
              <a:rPr lang="en-CA" dirty="0" smtClean="0"/>
              <a:t>Nutrient Analyses (Phosphorus and Nitrogen)</a:t>
            </a:r>
          </a:p>
          <a:p>
            <a:pPr>
              <a:buNone/>
            </a:pPr>
            <a:endParaRPr lang="en-CA" dirty="0" smtClean="0"/>
          </a:p>
          <a:p>
            <a:pPr>
              <a:buNone/>
            </a:pPr>
            <a:r>
              <a:rPr lang="en-CA" dirty="0" smtClean="0"/>
              <a:t>Vertical chemistry profiles (if possible)</a:t>
            </a:r>
          </a:p>
          <a:p>
            <a:pPr lvl="1"/>
            <a:r>
              <a:rPr lang="en-CA" dirty="0" smtClean="0"/>
              <a:t>Dissolved Oxygen</a:t>
            </a:r>
          </a:p>
          <a:p>
            <a:pPr lvl="1"/>
            <a:r>
              <a:rPr lang="en-CA" dirty="0" smtClean="0"/>
              <a:t>Specific conductance (conductivity/ provides a measure of dissolved solids within the water column</a:t>
            </a:r>
          </a:p>
          <a:p>
            <a:pPr lvl="1"/>
            <a:r>
              <a:rPr lang="en-CA" dirty="0" smtClean="0"/>
              <a:t>pH</a:t>
            </a:r>
          </a:p>
          <a:p>
            <a:pPr lvl="1"/>
            <a:r>
              <a:rPr lang="en-CA" dirty="0" smtClean="0"/>
              <a:t>Misc. parameters (e.g.  metals, organics etc)</a:t>
            </a:r>
          </a:p>
          <a:p>
            <a:endParaRPr lang="en-CA" dirty="0"/>
          </a:p>
        </p:txBody>
      </p:sp>
      <p:pic>
        <p:nvPicPr>
          <p:cNvPr id="4" name="Picture 3" descr="van dorn.jpg"/>
          <p:cNvPicPr>
            <a:picLocks noChangeAspect="1"/>
          </p:cNvPicPr>
          <p:nvPr/>
        </p:nvPicPr>
        <p:blipFill>
          <a:blip r:embed="rId2" cstate="print"/>
          <a:stretch>
            <a:fillRect/>
          </a:stretch>
        </p:blipFill>
        <p:spPr>
          <a:xfrm>
            <a:off x="683568" y="3977680"/>
            <a:ext cx="2880320" cy="2880320"/>
          </a:xfrm>
          <a:prstGeom prst="rect">
            <a:avLst/>
          </a:prstGeom>
        </p:spPr>
      </p:pic>
      <p:pic>
        <p:nvPicPr>
          <p:cNvPr id="5" name="Picture 4" descr="hydrolab.jpg"/>
          <p:cNvPicPr>
            <a:picLocks noChangeAspect="1"/>
          </p:cNvPicPr>
          <p:nvPr/>
        </p:nvPicPr>
        <p:blipFill>
          <a:blip r:embed="rId3" cstate="print"/>
          <a:stretch>
            <a:fillRect/>
          </a:stretch>
        </p:blipFill>
        <p:spPr>
          <a:xfrm>
            <a:off x="5508104" y="3789040"/>
            <a:ext cx="1905000" cy="28575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Biological data</a:t>
            </a:r>
            <a:r>
              <a:rPr lang="en-CA" dirty="0" smtClean="0"/>
              <a:t/>
            </a:r>
            <a:br>
              <a:rPr lang="en-CA" dirty="0" smtClean="0"/>
            </a:br>
            <a:endParaRPr lang="en-CA" sz="3100" dirty="0"/>
          </a:p>
        </p:txBody>
      </p:sp>
      <p:sp>
        <p:nvSpPr>
          <p:cNvPr id="3" name="Content Placeholder 2"/>
          <p:cNvSpPr>
            <a:spLocks noGrp="1"/>
          </p:cNvSpPr>
          <p:nvPr>
            <p:ph sz="quarter" idx="1"/>
          </p:nvPr>
        </p:nvSpPr>
        <p:spPr>
          <a:xfrm>
            <a:off x="179512" y="908720"/>
            <a:ext cx="3466728" cy="4525963"/>
          </a:xfrm>
        </p:spPr>
        <p:txBody>
          <a:bodyPr>
            <a:normAutofit/>
          </a:bodyPr>
          <a:lstStyle/>
          <a:p>
            <a:pPr>
              <a:buNone/>
            </a:pPr>
            <a:r>
              <a:rPr lang="en-CA" dirty="0" smtClean="0"/>
              <a:t>Vegetation</a:t>
            </a:r>
          </a:p>
          <a:p>
            <a:pPr>
              <a:buNone/>
            </a:pPr>
            <a:r>
              <a:rPr lang="en-CA" dirty="0" smtClean="0"/>
              <a:t>Fish</a:t>
            </a:r>
          </a:p>
          <a:p>
            <a:pPr>
              <a:buNone/>
            </a:pPr>
            <a:r>
              <a:rPr lang="en-CA" dirty="0" smtClean="0"/>
              <a:t>Benthic organisms </a:t>
            </a:r>
          </a:p>
          <a:p>
            <a:pPr>
              <a:buNone/>
            </a:pPr>
            <a:r>
              <a:rPr lang="en-CA" dirty="0" smtClean="0"/>
              <a:t>Zooplankton</a:t>
            </a:r>
          </a:p>
          <a:p>
            <a:pPr>
              <a:buNone/>
            </a:pPr>
            <a:r>
              <a:rPr lang="en-CA" dirty="0" smtClean="0"/>
              <a:t>Phytoplankton</a:t>
            </a:r>
          </a:p>
          <a:p>
            <a:endParaRPr lang="en-CA" dirty="0" smtClean="0"/>
          </a:p>
          <a:p>
            <a:endParaRPr lang="en-CA" dirty="0"/>
          </a:p>
        </p:txBody>
      </p:sp>
      <p:pic>
        <p:nvPicPr>
          <p:cNvPr id="5" name="Picture 4" descr="chara.jpg"/>
          <p:cNvPicPr>
            <a:picLocks noChangeAspect="1"/>
          </p:cNvPicPr>
          <p:nvPr/>
        </p:nvPicPr>
        <p:blipFill>
          <a:blip r:embed="rId2" cstate="print"/>
          <a:stretch>
            <a:fillRect/>
          </a:stretch>
        </p:blipFill>
        <p:spPr>
          <a:xfrm>
            <a:off x="6047656" y="260648"/>
            <a:ext cx="3096344" cy="3096344"/>
          </a:xfrm>
          <a:prstGeom prst="rect">
            <a:avLst/>
          </a:prstGeom>
          <a:ln>
            <a:noFill/>
          </a:ln>
          <a:effectLst>
            <a:softEdge rad="112500"/>
          </a:effectLst>
        </p:spPr>
      </p:pic>
      <p:pic>
        <p:nvPicPr>
          <p:cNvPr id="7" name="Picture 6" descr="lm bass.webp"/>
          <p:cNvPicPr>
            <a:picLocks noChangeAspect="1"/>
          </p:cNvPicPr>
          <p:nvPr/>
        </p:nvPicPr>
        <p:blipFill>
          <a:blip r:embed="rId3" cstate="print"/>
          <a:stretch>
            <a:fillRect/>
          </a:stretch>
        </p:blipFill>
        <p:spPr>
          <a:xfrm>
            <a:off x="3059832" y="3356992"/>
            <a:ext cx="4826000" cy="3251200"/>
          </a:xfrm>
          <a:prstGeom prst="rect">
            <a:avLst/>
          </a:prstGeom>
        </p:spPr>
      </p:pic>
      <p:pic>
        <p:nvPicPr>
          <p:cNvPr id="8" name="Picture 7" descr="asterionelia.jpg"/>
          <p:cNvPicPr>
            <a:picLocks noChangeAspect="1"/>
          </p:cNvPicPr>
          <p:nvPr/>
        </p:nvPicPr>
        <p:blipFill>
          <a:blip r:embed="rId4" cstate="print"/>
          <a:stretch>
            <a:fillRect/>
          </a:stretch>
        </p:blipFill>
        <p:spPr>
          <a:xfrm>
            <a:off x="395536" y="4005064"/>
            <a:ext cx="2324100" cy="1971675"/>
          </a:xfrm>
          <a:prstGeom prst="rect">
            <a:avLst/>
          </a:prstGeom>
        </p:spPr>
      </p:pic>
      <p:sp>
        <p:nvSpPr>
          <p:cNvPr id="9" name="TextBox 8"/>
          <p:cNvSpPr txBox="1"/>
          <p:nvPr/>
        </p:nvSpPr>
        <p:spPr>
          <a:xfrm>
            <a:off x="611560" y="6021288"/>
            <a:ext cx="1116011" cy="246221"/>
          </a:xfrm>
          <a:prstGeom prst="rect">
            <a:avLst/>
          </a:prstGeom>
          <a:noFill/>
        </p:spPr>
        <p:txBody>
          <a:bodyPr wrap="none" rtlCol="0">
            <a:spAutoFit/>
          </a:bodyPr>
          <a:lstStyle/>
          <a:p>
            <a:r>
              <a:rPr lang="en-CA" sz="1000" dirty="0" smtClean="0"/>
              <a:t>Microscopyuk.org</a:t>
            </a:r>
            <a:endParaRPr lang="en-CA" sz="1000" dirty="0"/>
          </a:p>
        </p:txBody>
      </p:sp>
      <p:sp>
        <p:nvSpPr>
          <p:cNvPr id="10" name="TextBox 9"/>
          <p:cNvSpPr txBox="1"/>
          <p:nvPr/>
        </p:nvSpPr>
        <p:spPr>
          <a:xfrm>
            <a:off x="8172400" y="3068960"/>
            <a:ext cx="482824" cy="246221"/>
          </a:xfrm>
          <a:prstGeom prst="rect">
            <a:avLst/>
          </a:prstGeom>
          <a:noFill/>
        </p:spPr>
        <p:txBody>
          <a:bodyPr wrap="none" rtlCol="0">
            <a:spAutoFit/>
          </a:bodyPr>
          <a:lstStyle/>
          <a:p>
            <a:r>
              <a:rPr lang="en-CA" sz="1000" dirty="0" smtClean="0"/>
              <a:t>OFAH</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Vegetation</a:t>
            </a:r>
            <a:endParaRPr lang="en-CA" dirty="0"/>
          </a:p>
        </p:txBody>
      </p:sp>
      <p:sp>
        <p:nvSpPr>
          <p:cNvPr id="3" name="Content Placeholder 2"/>
          <p:cNvSpPr>
            <a:spLocks noGrp="1"/>
          </p:cNvSpPr>
          <p:nvPr>
            <p:ph sz="quarter" idx="1"/>
          </p:nvPr>
        </p:nvSpPr>
        <p:spPr/>
        <p:txBody>
          <a:bodyPr/>
          <a:lstStyle/>
          <a:p>
            <a:r>
              <a:rPr lang="en-CA" dirty="0" smtClean="0"/>
              <a:t>Measure quantity of various species within a designated area split into quadrants</a:t>
            </a:r>
          </a:p>
          <a:p>
            <a:endParaRPr lang="en-CA" dirty="0"/>
          </a:p>
        </p:txBody>
      </p:sp>
      <p:sp>
        <p:nvSpPr>
          <p:cNvPr id="4" name="Rectangle 3"/>
          <p:cNvSpPr/>
          <p:nvPr/>
        </p:nvSpPr>
        <p:spPr>
          <a:xfrm>
            <a:off x="1979712" y="2852936"/>
            <a:ext cx="4896544" cy="2880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p:cNvCxnSpPr>
            <a:stCxn id="4" idx="0"/>
            <a:endCxn id="4" idx="2"/>
          </p:cNvCxnSpPr>
          <p:nvPr/>
        </p:nvCxnSpPr>
        <p:spPr>
          <a:xfrm>
            <a:off x="4427984" y="2852936"/>
            <a:ext cx="0" cy="288032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a:stCxn id="4" idx="1"/>
            <a:endCxn id="4" idx="3"/>
          </p:cNvCxnSpPr>
          <p:nvPr/>
        </p:nvCxnSpPr>
        <p:spPr>
          <a:xfrm>
            <a:off x="1979712" y="4293096"/>
            <a:ext cx="4896544" cy="0"/>
          </a:xfrm>
          <a:prstGeom prst="line">
            <a:avLst/>
          </a:prstGeom>
        </p:spPr>
        <p:style>
          <a:lnRef idx="3">
            <a:schemeClr val="dk1"/>
          </a:lnRef>
          <a:fillRef idx="0">
            <a:schemeClr val="dk1"/>
          </a:fillRef>
          <a:effectRef idx="2">
            <a:schemeClr val="dk1"/>
          </a:effectRef>
          <a:fontRef idx="minor">
            <a:schemeClr val="tx1"/>
          </a:fontRef>
        </p:style>
      </p:cxnSp>
      <p:sp>
        <p:nvSpPr>
          <p:cNvPr id="7" name="5-Point Star 6"/>
          <p:cNvSpPr/>
          <p:nvPr/>
        </p:nvSpPr>
        <p:spPr>
          <a:xfrm>
            <a:off x="2915816" y="3140968"/>
            <a:ext cx="914400" cy="914400"/>
          </a:xfrm>
          <a:prstGeom prst="star5">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5-Point Star 7"/>
          <p:cNvSpPr/>
          <p:nvPr/>
        </p:nvSpPr>
        <p:spPr>
          <a:xfrm>
            <a:off x="5148064" y="3140968"/>
            <a:ext cx="914400" cy="914400"/>
          </a:xfrm>
          <a:prstGeom prst="star5">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5-Point Star 9"/>
          <p:cNvSpPr/>
          <p:nvPr/>
        </p:nvSpPr>
        <p:spPr>
          <a:xfrm>
            <a:off x="2843808" y="4509120"/>
            <a:ext cx="914400" cy="914400"/>
          </a:xfrm>
          <a:prstGeom prst="star5">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5-Point Star 10"/>
          <p:cNvSpPr/>
          <p:nvPr/>
        </p:nvSpPr>
        <p:spPr>
          <a:xfrm>
            <a:off x="5148064" y="4581128"/>
            <a:ext cx="914400" cy="914400"/>
          </a:xfrm>
          <a:prstGeom prst="star5">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610744" cy="1143000"/>
          </a:xfrm>
        </p:spPr>
        <p:txBody>
          <a:bodyPr/>
          <a:lstStyle/>
          <a:p>
            <a:r>
              <a:rPr lang="en-CA" dirty="0" smtClean="0"/>
              <a:t>Fish</a:t>
            </a:r>
            <a:endParaRPr lang="en-CA" dirty="0"/>
          </a:p>
        </p:txBody>
      </p:sp>
      <p:sp>
        <p:nvSpPr>
          <p:cNvPr id="3" name="Content Placeholder 2"/>
          <p:cNvSpPr>
            <a:spLocks noGrp="1"/>
          </p:cNvSpPr>
          <p:nvPr>
            <p:ph sz="quarter" idx="1"/>
          </p:nvPr>
        </p:nvSpPr>
        <p:spPr/>
        <p:txBody>
          <a:bodyPr>
            <a:normAutofit/>
          </a:bodyPr>
          <a:lstStyle/>
          <a:p>
            <a:r>
              <a:rPr lang="en-CA" dirty="0" smtClean="0"/>
              <a:t>Seine nets</a:t>
            </a:r>
          </a:p>
          <a:p>
            <a:endParaRPr lang="en-CA" dirty="0" smtClean="0"/>
          </a:p>
          <a:p>
            <a:endParaRPr lang="en-CA" dirty="0" smtClean="0"/>
          </a:p>
          <a:p>
            <a:endParaRPr lang="en-CA" dirty="0" smtClean="0"/>
          </a:p>
          <a:p>
            <a:r>
              <a:rPr lang="en-CA" dirty="0" err="1" smtClean="0"/>
              <a:t>Electrofishing</a:t>
            </a:r>
            <a:r>
              <a:rPr lang="en-CA" dirty="0" smtClean="0"/>
              <a:t> </a:t>
            </a:r>
          </a:p>
          <a:p>
            <a:endParaRPr lang="en-CA" dirty="0" smtClean="0"/>
          </a:p>
          <a:p>
            <a:r>
              <a:rPr lang="en-CA" dirty="0" smtClean="0"/>
              <a:t>Weigh, measure, count species</a:t>
            </a:r>
          </a:p>
          <a:p>
            <a:r>
              <a:rPr lang="en-CA" dirty="0" smtClean="0"/>
              <a:t>Stewardship reporting programs</a:t>
            </a:r>
          </a:p>
          <a:p>
            <a:endParaRPr lang="en-CA" dirty="0"/>
          </a:p>
        </p:txBody>
      </p:sp>
      <p:pic>
        <p:nvPicPr>
          <p:cNvPr id="4" name="Picture 3" descr="LaMotte_Seine Net.jpg"/>
          <p:cNvPicPr>
            <a:picLocks noChangeAspect="1"/>
          </p:cNvPicPr>
          <p:nvPr/>
        </p:nvPicPr>
        <p:blipFill>
          <a:blip r:embed="rId2" cstate="print"/>
          <a:stretch>
            <a:fillRect/>
          </a:stretch>
        </p:blipFill>
        <p:spPr>
          <a:xfrm>
            <a:off x="2987824" y="476672"/>
            <a:ext cx="2874516" cy="2921311"/>
          </a:xfrm>
          <a:prstGeom prst="rect">
            <a:avLst/>
          </a:prstGeom>
          <a:ln>
            <a:noFill/>
          </a:ln>
          <a:effectLst>
            <a:softEdge rad="112500"/>
          </a:effectLst>
        </p:spPr>
      </p:pic>
      <p:pic>
        <p:nvPicPr>
          <p:cNvPr id="5" name="Picture 4" descr="electrofishing gwct.org.uk.jpg"/>
          <p:cNvPicPr>
            <a:picLocks noChangeAspect="1"/>
          </p:cNvPicPr>
          <p:nvPr/>
        </p:nvPicPr>
        <p:blipFill>
          <a:blip r:embed="rId3" cstate="print"/>
          <a:stretch>
            <a:fillRect/>
          </a:stretch>
        </p:blipFill>
        <p:spPr>
          <a:xfrm>
            <a:off x="6372200" y="1340768"/>
            <a:ext cx="2381250" cy="330517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en-CA" dirty="0" smtClean="0"/>
              <a:t>Benthic analyses</a:t>
            </a:r>
            <a:endParaRPr lang="en-CA" dirty="0"/>
          </a:p>
        </p:txBody>
      </p:sp>
      <p:sp>
        <p:nvSpPr>
          <p:cNvPr id="3" name="Content Placeholder 2"/>
          <p:cNvSpPr>
            <a:spLocks noGrp="1"/>
          </p:cNvSpPr>
          <p:nvPr>
            <p:ph sz="quarter" idx="1"/>
          </p:nvPr>
        </p:nvSpPr>
        <p:spPr>
          <a:xfrm>
            <a:off x="457200" y="1124744"/>
            <a:ext cx="8229600" cy="5001419"/>
          </a:xfrm>
        </p:spPr>
        <p:txBody>
          <a:bodyPr/>
          <a:lstStyle/>
          <a:p>
            <a:r>
              <a:rPr lang="en-CA" dirty="0" smtClean="0"/>
              <a:t>Benthic: the bottom of a river, lake or ocean. </a:t>
            </a:r>
            <a:endParaRPr lang="en-CA" dirty="0"/>
          </a:p>
        </p:txBody>
      </p:sp>
      <p:pic>
        <p:nvPicPr>
          <p:cNvPr id="4" name="Picture 3" descr="benthic zone.gif"/>
          <p:cNvPicPr>
            <a:picLocks noChangeAspect="1"/>
          </p:cNvPicPr>
          <p:nvPr/>
        </p:nvPicPr>
        <p:blipFill>
          <a:blip r:embed="rId3" cstate="print"/>
          <a:stretch>
            <a:fillRect/>
          </a:stretch>
        </p:blipFill>
        <p:spPr>
          <a:xfrm>
            <a:off x="971600" y="1772816"/>
            <a:ext cx="7620000" cy="4695825"/>
          </a:xfrm>
          <a:prstGeom prst="rect">
            <a:avLst/>
          </a:prstGeom>
        </p:spPr>
      </p:pic>
      <p:cxnSp>
        <p:nvCxnSpPr>
          <p:cNvPr id="6" name="Straight Arrow Connector 5"/>
          <p:cNvCxnSpPr/>
          <p:nvPr/>
        </p:nvCxnSpPr>
        <p:spPr>
          <a:xfrm flipV="1">
            <a:off x="683568" y="4365104"/>
            <a:ext cx="3600400" cy="28803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800" dirty="0" smtClean="0"/>
              <a:t>The benthic zone includes the organisms that live there. They can tell us a lot about  the water quality.</a:t>
            </a:r>
            <a:endParaRPr lang="en-CA" sz="2800" dirty="0"/>
          </a:p>
        </p:txBody>
      </p:sp>
      <p:pic>
        <p:nvPicPr>
          <p:cNvPr id="4" name="Content Placeholder 3" descr="Gastropods.jpg"/>
          <p:cNvPicPr>
            <a:picLocks noGrp="1" noChangeAspect="1"/>
          </p:cNvPicPr>
          <p:nvPr>
            <p:ph sz="quarter" idx="1"/>
          </p:nvPr>
        </p:nvPicPr>
        <p:blipFill>
          <a:blip r:embed="rId2" cstate="print"/>
          <a:stretch>
            <a:fillRect/>
          </a:stretch>
        </p:blipFill>
        <p:spPr>
          <a:xfrm>
            <a:off x="539552" y="1988840"/>
            <a:ext cx="7218373" cy="2247776"/>
          </a:xfrm>
          <a:prstGeom prst="rect">
            <a:avLst/>
          </a:prstGeom>
          <a:ln>
            <a:noFill/>
          </a:ln>
          <a:effectLst>
            <a:softEdge rad="112500"/>
          </a:effectLst>
        </p:spPr>
      </p:pic>
      <p:pic>
        <p:nvPicPr>
          <p:cNvPr id="5" name="Content Placeholder 7" descr="i01_larva_Ephemeroptera.jpg"/>
          <p:cNvPicPr>
            <a:picLocks noChangeAspect="1"/>
          </p:cNvPicPr>
          <p:nvPr/>
        </p:nvPicPr>
        <p:blipFill>
          <a:blip r:embed="rId3" cstate="print"/>
          <a:stretch>
            <a:fillRect/>
          </a:stretch>
        </p:blipFill>
        <p:spPr>
          <a:xfrm>
            <a:off x="395536" y="4293096"/>
            <a:ext cx="3502305" cy="2385459"/>
          </a:xfrm>
          <a:prstGeom prst="rect">
            <a:avLst/>
          </a:prstGeom>
          <a:ln>
            <a:noFill/>
          </a:ln>
          <a:effectLst>
            <a:softEdge rad="112500"/>
          </a:effectLst>
        </p:spPr>
      </p:pic>
      <p:pic>
        <p:nvPicPr>
          <p:cNvPr id="6" name="Content Placeholder 7" descr="caddisfly.jpg"/>
          <p:cNvPicPr>
            <a:picLocks noChangeAspect="1"/>
          </p:cNvPicPr>
          <p:nvPr/>
        </p:nvPicPr>
        <p:blipFill>
          <a:blip r:embed="rId4" cstate="print"/>
          <a:stretch>
            <a:fillRect/>
          </a:stretch>
        </p:blipFill>
        <p:spPr>
          <a:xfrm>
            <a:off x="4283968" y="4221088"/>
            <a:ext cx="3528392" cy="238607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Ontario Benthos Biomonitoring Network (MOE)</a:t>
            </a:r>
            <a:endParaRPr lang="en-CA" dirty="0"/>
          </a:p>
        </p:txBody>
      </p:sp>
      <p:sp>
        <p:nvSpPr>
          <p:cNvPr id="3" name="Content Placeholder 2"/>
          <p:cNvSpPr>
            <a:spLocks noGrp="1"/>
          </p:cNvSpPr>
          <p:nvPr>
            <p:ph sz="quarter" idx="1"/>
          </p:nvPr>
        </p:nvSpPr>
        <p:spPr/>
        <p:txBody>
          <a:bodyPr/>
          <a:lstStyle/>
          <a:p>
            <a:r>
              <a:rPr lang="en-CA" dirty="0" smtClean="0"/>
              <a:t>Certification course</a:t>
            </a:r>
          </a:p>
          <a:p>
            <a:r>
              <a:rPr lang="en-CA" dirty="0" smtClean="0"/>
              <a:t>Strong methodology training in rivers, wetlands and lakes</a:t>
            </a:r>
          </a:p>
          <a:p>
            <a:r>
              <a:rPr lang="en-CA" dirty="0" smtClean="0"/>
              <a:t>Provincial database to compare species, geographical areas and impact</a:t>
            </a:r>
          </a:p>
          <a:p>
            <a:endParaRPr lang="en-CA" dirty="0"/>
          </a:p>
        </p:txBody>
      </p:sp>
      <p:pic>
        <p:nvPicPr>
          <p:cNvPr id="4" name="Content Placeholder 7" descr="anisoptera nymph.jpg"/>
          <p:cNvPicPr>
            <a:picLocks noChangeAspect="1"/>
          </p:cNvPicPr>
          <p:nvPr/>
        </p:nvPicPr>
        <p:blipFill>
          <a:blip r:embed="rId2" cstate="print"/>
          <a:stretch>
            <a:fillRect/>
          </a:stretch>
        </p:blipFill>
        <p:spPr>
          <a:xfrm>
            <a:off x="6551712" y="4221088"/>
            <a:ext cx="2592288" cy="2323801"/>
          </a:xfrm>
          <a:prstGeom prst="rect">
            <a:avLst/>
          </a:prstGeom>
          <a:ln>
            <a:noFill/>
          </a:ln>
          <a:effectLst>
            <a:softEdge rad="112500"/>
          </a:effectLst>
        </p:spPr>
      </p:pic>
      <p:pic>
        <p:nvPicPr>
          <p:cNvPr id="5" name="Content Placeholder 9" descr="belostomatidae.jpg"/>
          <p:cNvPicPr>
            <a:picLocks noChangeAspect="1"/>
          </p:cNvPicPr>
          <p:nvPr/>
        </p:nvPicPr>
        <p:blipFill>
          <a:blip r:embed="rId3" cstate="print"/>
          <a:stretch>
            <a:fillRect/>
          </a:stretch>
        </p:blipFill>
        <p:spPr>
          <a:xfrm>
            <a:off x="179512" y="4437112"/>
            <a:ext cx="2751339" cy="2060848"/>
          </a:xfrm>
          <a:prstGeom prst="rect">
            <a:avLst/>
          </a:prstGeom>
          <a:ln>
            <a:noFill/>
          </a:ln>
          <a:effectLst>
            <a:softEdge rad="112500"/>
          </a:effectLst>
        </p:spPr>
      </p:pic>
      <p:pic>
        <p:nvPicPr>
          <p:cNvPr id="6" name="Content Placeholder 7" descr="chironomid larvae.jpg"/>
          <p:cNvPicPr>
            <a:picLocks noChangeAspect="1"/>
          </p:cNvPicPr>
          <p:nvPr/>
        </p:nvPicPr>
        <p:blipFill>
          <a:blip r:embed="rId4" cstate="print"/>
          <a:stretch>
            <a:fillRect/>
          </a:stretch>
        </p:blipFill>
        <p:spPr>
          <a:xfrm>
            <a:off x="2987824" y="4581128"/>
            <a:ext cx="3685558" cy="184482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CA" dirty="0" smtClean="0"/>
              <a:t>Phytoplankton</a:t>
            </a:r>
            <a:endParaRPr lang="en-CA" dirty="0"/>
          </a:p>
        </p:txBody>
      </p:sp>
      <p:sp>
        <p:nvSpPr>
          <p:cNvPr id="3" name="Content Placeholder 2"/>
          <p:cNvSpPr>
            <a:spLocks noGrp="1"/>
          </p:cNvSpPr>
          <p:nvPr>
            <p:ph sz="quarter" idx="1"/>
          </p:nvPr>
        </p:nvSpPr>
        <p:spPr>
          <a:xfrm>
            <a:off x="467544" y="980728"/>
            <a:ext cx="8229600" cy="4525963"/>
          </a:xfrm>
        </p:spPr>
        <p:txBody>
          <a:bodyPr/>
          <a:lstStyle/>
          <a:p>
            <a:r>
              <a:rPr lang="en-CA" dirty="0" smtClean="0"/>
              <a:t>Phyto (plant) + plankton (floating/living within a water column)</a:t>
            </a:r>
          </a:p>
          <a:p>
            <a:endParaRPr lang="en-CA" dirty="0" smtClean="0"/>
          </a:p>
          <a:p>
            <a:endParaRPr lang="en-CA" dirty="0"/>
          </a:p>
        </p:txBody>
      </p:sp>
      <p:pic>
        <p:nvPicPr>
          <p:cNvPr id="5" name="Picture 4" descr="asterionelia.jpg"/>
          <p:cNvPicPr>
            <a:picLocks noChangeAspect="1"/>
          </p:cNvPicPr>
          <p:nvPr/>
        </p:nvPicPr>
        <p:blipFill>
          <a:blip r:embed="rId3" cstate="print"/>
          <a:stretch>
            <a:fillRect/>
          </a:stretch>
        </p:blipFill>
        <p:spPr>
          <a:xfrm>
            <a:off x="827584" y="1988840"/>
            <a:ext cx="2324100" cy="1971675"/>
          </a:xfrm>
          <a:prstGeom prst="rect">
            <a:avLst/>
          </a:prstGeom>
          <a:ln>
            <a:noFill/>
          </a:ln>
          <a:effectLst>
            <a:softEdge rad="112500"/>
          </a:effectLst>
        </p:spPr>
      </p:pic>
      <p:pic>
        <p:nvPicPr>
          <p:cNvPr id="6" name="Picture 5" descr="scenedesmus protist i hosei ac jp.jpg"/>
          <p:cNvPicPr>
            <a:picLocks noChangeAspect="1"/>
          </p:cNvPicPr>
          <p:nvPr/>
        </p:nvPicPr>
        <p:blipFill>
          <a:blip r:embed="rId4" cstate="print"/>
          <a:stretch>
            <a:fillRect/>
          </a:stretch>
        </p:blipFill>
        <p:spPr>
          <a:xfrm>
            <a:off x="4067944" y="4725144"/>
            <a:ext cx="2819400" cy="1619250"/>
          </a:xfrm>
          <a:prstGeom prst="rect">
            <a:avLst/>
          </a:prstGeom>
          <a:ln>
            <a:noFill/>
          </a:ln>
          <a:effectLst>
            <a:softEdge rad="112500"/>
          </a:effectLst>
        </p:spPr>
      </p:pic>
      <p:pic>
        <p:nvPicPr>
          <p:cNvPr id="7" name="Content Placeholder 4" descr="cyanobacteria-types.jpeg"/>
          <p:cNvPicPr>
            <a:picLocks noChangeAspect="1"/>
          </p:cNvPicPr>
          <p:nvPr/>
        </p:nvPicPr>
        <p:blipFill>
          <a:blip r:embed="rId5" cstate="print"/>
          <a:stretch>
            <a:fillRect/>
          </a:stretch>
        </p:blipFill>
        <p:spPr>
          <a:xfrm>
            <a:off x="3779912" y="1700808"/>
            <a:ext cx="4745089" cy="2898279"/>
          </a:xfrm>
          <a:prstGeom prst="rect">
            <a:avLst/>
          </a:prstGeom>
        </p:spPr>
      </p:pic>
      <p:pic>
        <p:nvPicPr>
          <p:cNvPr id="8" name="Picture 7" descr="Synura.JPG"/>
          <p:cNvPicPr>
            <a:picLocks noChangeAspect="1"/>
          </p:cNvPicPr>
          <p:nvPr/>
        </p:nvPicPr>
        <p:blipFill>
          <a:blip r:embed="rId6" cstate="print"/>
          <a:stretch>
            <a:fillRect/>
          </a:stretch>
        </p:blipFill>
        <p:spPr>
          <a:xfrm>
            <a:off x="683568" y="4040451"/>
            <a:ext cx="2373114" cy="2817549"/>
          </a:xfrm>
          <a:prstGeom prst="rect">
            <a:avLst/>
          </a:prstGeom>
          <a:ln>
            <a:noFill/>
          </a:ln>
          <a:effectLst>
            <a:softEdge rad="112500"/>
          </a:effectLst>
        </p:spPr>
      </p:pic>
      <p:sp>
        <p:nvSpPr>
          <p:cNvPr id="9" name="Rectangle 8"/>
          <p:cNvSpPr/>
          <p:nvPr/>
        </p:nvSpPr>
        <p:spPr>
          <a:xfrm>
            <a:off x="8028384" y="6453336"/>
            <a:ext cx="941283" cy="246221"/>
          </a:xfrm>
          <a:prstGeom prst="rect">
            <a:avLst/>
          </a:prstGeom>
        </p:spPr>
        <p:txBody>
          <a:bodyPr wrap="none">
            <a:spAutoFit/>
          </a:bodyPr>
          <a:lstStyle/>
          <a:p>
            <a:r>
              <a:rPr lang="en-CA" sz="1000" dirty="0" smtClean="0"/>
              <a:t>www.msu.edu</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Zooplankton</a:t>
            </a:r>
            <a:endParaRPr lang="en-CA" dirty="0"/>
          </a:p>
        </p:txBody>
      </p:sp>
      <p:sp>
        <p:nvSpPr>
          <p:cNvPr id="3" name="Content Placeholder 2"/>
          <p:cNvSpPr>
            <a:spLocks noGrp="1"/>
          </p:cNvSpPr>
          <p:nvPr>
            <p:ph sz="quarter" idx="1"/>
          </p:nvPr>
        </p:nvSpPr>
        <p:spPr>
          <a:xfrm>
            <a:off x="467544" y="1196752"/>
            <a:ext cx="8229600" cy="4525963"/>
          </a:xfrm>
        </p:spPr>
        <p:txBody>
          <a:bodyPr/>
          <a:lstStyle/>
          <a:p>
            <a:pPr>
              <a:buNone/>
            </a:pPr>
            <a:r>
              <a:rPr lang="en-CA" dirty="0" smtClean="0"/>
              <a:t>Zoo (animal)+ plankton (floating/living within a water column)</a:t>
            </a:r>
          </a:p>
          <a:p>
            <a:pPr>
              <a:buNone/>
            </a:pPr>
            <a:endParaRPr lang="en-CA" dirty="0"/>
          </a:p>
        </p:txBody>
      </p:sp>
      <p:pic>
        <p:nvPicPr>
          <p:cNvPr id="4" name="Picture 3" descr="zooplankton.jpg"/>
          <p:cNvPicPr>
            <a:picLocks noChangeAspect="1"/>
          </p:cNvPicPr>
          <p:nvPr/>
        </p:nvPicPr>
        <p:blipFill>
          <a:blip r:embed="rId3" cstate="print"/>
          <a:stretch>
            <a:fillRect/>
          </a:stretch>
        </p:blipFill>
        <p:spPr>
          <a:xfrm>
            <a:off x="179512" y="2708920"/>
            <a:ext cx="5163070" cy="3831966"/>
          </a:xfrm>
          <a:prstGeom prst="rect">
            <a:avLst/>
          </a:prstGeom>
          <a:ln>
            <a:noFill/>
          </a:ln>
          <a:effectLst>
            <a:softEdge rad="112500"/>
          </a:effectLst>
        </p:spPr>
      </p:pic>
      <p:pic>
        <p:nvPicPr>
          <p:cNvPr id="6" name="Picture 2" descr="http://www.lakevoicenews.org/wp-content/uploads/2013/03/Spiny-water-flea-food-chain.jpg"/>
          <p:cNvPicPr>
            <a:picLocks noChangeAspect="1" noChangeArrowheads="1"/>
          </p:cNvPicPr>
          <p:nvPr/>
        </p:nvPicPr>
        <p:blipFill>
          <a:blip r:embed="rId4" cstate="print"/>
          <a:srcRect/>
          <a:stretch>
            <a:fillRect/>
          </a:stretch>
        </p:blipFill>
        <p:spPr bwMode="auto">
          <a:xfrm>
            <a:off x="6228185" y="1844824"/>
            <a:ext cx="2088823" cy="5013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32656"/>
            <a:ext cx="7772400" cy="1661046"/>
          </a:xfrm>
        </p:spPr>
        <p:txBody>
          <a:bodyPr>
            <a:normAutofit fontScale="90000"/>
          </a:bodyPr>
          <a:lstStyle/>
          <a:p>
            <a:r>
              <a:rPr lang="en-CA" dirty="0" smtClean="0"/>
              <a:t/>
            </a:r>
            <a:br>
              <a:rPr lang="en-CA" dirty="0" smtClean="0"/>
            </a:br>
            <a:r>
              <a:rPr lang="en-CA" dirty="0" smtClean="0"/>
              <a:t/>
            </a:r>
            <a:br>
              <a:rPr lang="en-CA" dirty="0" smtClean="0"/>
            </a:br>
            <a:r>
              <a:rPr lang="en-CA" dirty="0" smtClean="0"/>
              <a:t/>
            </a:r>
            <a:br>
              <a:rPr lang="en-CA" dirty="0" smtClean="0"/>
            </a:br>
            <a:r>
              <a:rPr lang="en-CA" dirty="0" smtClean="0"/>
              <a:t>The interconnectedness and importance of water quality assessments and monitoring</a:t>
            </a:r>
            <a:endParaRPr lang="en-CA" dirty="0"/>
          </a:p>
        </p:txBody>
      </p:sp>
      <p:pic>
        <p:nvPicPr>
          <p:cNvPr id="5" name="Content Placeholder 4" descr="BIGaquatic-food-web.jpg.jpg"/>
          <p:cNvPicPr>
            <a:picLocks noGrp="1" noChangeAspect="1"/>
          </p:cNvPicPr>
          <p:nvPr>
            <p:ph sz="quarter" idx="1"/>
          </p:nvPr>
        </p:nvPicPr>
        <p:blipFill>
          <a:blip r:embed="rId2" cstate="print"/>
          <a:stretch>
            <a:fillRect/>
          </a:stretch>
        </p:blipFill>
        <p:spPr>
          <a:xfrm>
            <a:off x="899592" y="1988840"/>
            <a:ext cx="7239399" cy="4392488"/>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CHA County Wide Water Quality Initiative</a:t>
            </a:r>
            <a:endParaRPr lang="en-CA" dirty="0"/>
          </a:p>
        </p:txBody>
      </p:sp>
      <p:sp>
        <p:nvSpPr>
          <p:cNvPr id="3" name="Content Placeholder 2"/>
          <p:cNvSpPr>
            <a:spLocks noGrp="1"/>
          </p:cNvSpPr>
          <p:nvPr>
            <p:ph sz="quarter" idx="1"/>
          </p:nvPr>
        </p:nvSpPr>
        <p:spPr/>
        <p:txBody>
          <a:bodyPr/>
          <a:lstStyle/>
          <a:p>
            <a:r>
              <a:rPr lang="en-CA" dirty="0" smtClean="0"/>
              <a:t>Partners with MOECC, MNRF, &amp; OFAH</a:t>
            </a:r>
          </a:p>
          <a:p>
            <a:r>
              <a:rPr lang="en-CA" dirty="0" smtClean="0"/>
              <a:t>Total Phosphorus</a:t>
            </a:r>
          </a:p>
          <a:p>
            <a:r>
              <a:rPr lang="en-CA" dirty="0" smtClean="0"/>
              <a:t>Water Clarity (Secchi)</a:t>
            </a:r>
          </a:p>
          <a:p>
            <a:r>
              <a:rPr lang="en-CA" dirty="0" smtClean="0"/>
              <a:t>Dissolved Oxygen</a:t>
            </a:r>
          </a:p>
          <a:p>
            <a:r>
              <a:rPr lang="en-CA" dirty="0" smtClean="0"/>
              <a:t>Aquatic Invasive Species Awareness</a:t>
            </a:r>
          </a:p>
          <a:p>
            <a:r>
              <a:rPr lang="en-CA" dirty="0" smtClean="0"/>
              <a:t>Ontario Biomonitoring Benthos Network (OBBN)</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a:t>
            </a:r>
            <a:endParaRPr lang="en-CA" dirty="0"/>
          </a:p>
        </p:txBody>
      </p:sp>
      <p:sp>
        <p:nvSpPr>
          <p:cNvPr id="5" name="Right Arrow 4"/>
          <p:cNvSpPr/>
          <p:nvPr/>
        </p:nvSpPr>
        <p:spPr>
          <a:xfrm>
            <a:off x="683568" y="1484784"/>
            <a:ext cx="3816424" cy="36529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CA" sz="4000" dirty="0" smtClean="0"/>
              <a:t>Proactive</a:t>
            </a:r>
            <a:endParaRPr lang="en-CA" sz="4000" dirty="0"/>
          </a:p>
        </p:txBody>
      </p:sp>
      <p:sp>
        <p:nvSpPr>
          <p:cNvPr id="6" name="Left Arrow 5"/>
          <p:cNvSpPr/>
          <p:nvPr/>
        </p:nvSpPr>
        <p:spPr>
          <a:xfrm>
            <a:off x="4932040" y="1412776"/>
            <a:ext cx="3600400" cy="38164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CA" sz="4000" dirty="0" smtClean="0"/>
              <a:t>Reactive</a:t>
            </a:r>
            <a:endParaRPr lang="en-C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CA" dirty="0" smtClean="0"/>
              <a:t>Available on the website</a:t>
            </a:r>
            <a:endParaRPr lang="en-CA" dirty="0"/>
          </a:p>
        </p:txBody>
      </p:sp>
      <p:sp>
        <p:nvSpPr>
          <p:cNvPr id="4" name="Title 3"/>
          <p:cNvSpPr>
            <a:spLocks noGrp="1"/>
          </p:cNvSpPr>
          <p:nvPr>
            <p:ph type="ctrTitle"/>
          </p:nvPr>
        </p:nvSpPr>
        <p:spPr/>
        <p:txBody>
          <a:bodyPr/>
          <a:lstStyle/>
          <a:p>
            <a:r>
              <a:rPr lang="en-CA" dirty="0" err="1" smtClean="0"/>
              <a:t>Soyers</a:t>
            </a:r>
            <a:r>
              <a:rPr lang="en-CA" dirty="0" smtClean="0"/>
              <a:t> Lake Water Quality Data</a:t>
            </a:r>
            <a:endParaRPr lang="en-C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611560" y="188640"/>
          <a:ext cx="7128792"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11560" y="3717032"/>
            <a:ext cx="7992888" cy="3108543"/>
          </a:xfrm>
          <a:prstGeom prst="rect">
            <a:avLst/>
          </a:prstGeom>
        </p:spPr>
        <p:txBody>
          <a:bodyPr wrap="square">
            <a:spAutoFit/>
          </a:bodyPr>
          <a:lstStyle/>
          <a:p>
            <a:r>
              <a:rPr lang="en-CA" sz="2800" dirty="0" smtClean="0"/>
              <a:t>Phosphorus levels fall well below the Provincial guideline of 20  (µg/L). The Ministry of the Environment considers any lake with phosphorus levels under 10 µg/L to be oligiotrophic which means they are "dilute unproductive lakes that rarely experience nuisance algal blooms“ MOE 2015.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r>
              <a:rPr lang="en-CA" dirty="0" smtClean="0"/>
              <a:t>Secchi (Water Transparency)</a:t>
            </a:r>
            <a:endParaRPr lang="en-CA" dirty="0"/>
          </a:p>
        </p:txBody>
      </p:sp>
      <p:pic>
        <p:nvPicPr>
          <p:cNvPr id="10" name="Content Placeholder 9" descr="Soyer's Lake Secchi disk.png"/>
          <p:cNvPicPr>
            <a:picLocks noGrp="1" noChangeAspect="1"/>
          </p:cNvPicPr>
          <p:nvPr>
            <p:ph sz="quarter" idx="1"/>
          </p:nvPr>
        </p:nvPicPr>
        <p:blipFill>
          <a:blip r:embed="rId2" cstate="print"/>
          <a:stretch>
            <a:fillRect/>
          </a:stretch>
        </p:blipFill>
        <p:spPr>
          <a:xfrm>
            <a:off x="1466850" y="1733550"/>
            <a:ext cx="6667500" cy="4000500"/>
          </a:xfrm>
        </p:spPr>
      </p:pic>
      <p:sp>
        <p:nvSpPr>
          <p:cNvPr id="16386" name="AutoShape 2" descr="data:image/png;base64,iVBORw0KGgoAAAANSUhEUgAAArwAAAGkCAYAAADT1/YoAAAXX0lEQVR4Xu3WQREAAAgCQelf2h43awMWH+wcAQIECBAgQIAAgbDAwtlEI0CAAAECBAgQIHAGryc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DB4/QABAgQIECBAgEBawOBN1yscAQIECBAgQICAwesHCBAgQIAAAQIE0gIGb7pe4QgQIECAAAECBAxeP0CAAAECBAgQIJAWMHjT9QpHgAABAgQIECBg8PoBAgQIECBAgACBtIDBm65XOAIECBAgQIAAAYPXDxAgQIAAAQIECKQFDN50vcIRIECAAAECBAgYvH6AAAECBAgQIEAgLWDwpusVjgABAgQIECBAwOD1AwQIECBAgAABAmkBgzddr3AECBAgQIAAAQIGrx8gQIAAAQIECBBICxi86XqFI0CAAAECBAgQMHj9AAECBAgQIECAQFrA4E3XKxwBAgQIECBAgIDB6wcIECBAgAABAgTSAgZvul7hCBAgQIAAAQIEDF4/QIAAAQIECBAgkBYweNP1CkeAAAECBAgQIGDw+gECBAgQIECAAIG0gMGbrlc4AgQIECBAgAABg9cPECBAgAABAgQIpAUM3nS9whEgQIAAAQIECBi8foAAAQIECBAgQCAtYPCm6xWOAAECBAgQIEDA4PUDBAgQIECAAAECaQGDN12vcAQIECBAgAABAgavHyBAgAABAgQIEEgLGLzpeoUjQIAAAQIECBAweP0AAQIECBAgQIBAWsDgTdcrHAECBAgQIECAgMHrBwgQIECAAAECBNICBm+6XuEIECBAgAABAgQMXj9AgAABAgQIECCQFjB40/UKR4AAAQIECBAgYPD6AQIECBAgQIAAgbSAwZuuVzgCBAgQIECAAAGD1w8QIECAAAECBAikBQzedL3CESBAgAABAgQIGLx+gAABAgQIECBAIC1g8KbrFY4AAQIECBAgQMDg9QMECBAgQIAAAQJpAYM3Xa9wBAgQIECAAAECBq8fIECAAAECBAgQSAsYvOl6hSNAgAABAgQIEHhzmQGlIqhQK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CA"/>
          </a:p>
        </p:txBody>
      </p:sp>
      <p:pic>
        <p:nvPicPr>
          <p:cNvPr id="12" name="Picture 11" descr="secchi soyers.png"/>
          <p:cNvPicPr>
            <a:picLocks noChangeAspect="1"/>
          </p:cNvPicPr>
          <p:nvPr/>
        </p:nvPicPr>
        <p:blipFill>
          <a:blip r:embed="rId2" cstate="print"/>
          <a:stretch>
            <a:fillRect/>
          </a:stretch>
        </p:blipFill>
        <p:spPr>
          <a:xfrm>
            <a:off x="1238250" y="1428750"/>
            <a:ext cx="6667500" cy="4000500"/>
          </a:xfrm>
          <a:prstGeom prst="rect">
            <a:avLst/>
          </a:prstGeom>
        </p:spPr>
      </p:pic>
      <p:graphicFrame>
        <p:nvGraphicFramePr>
          <p:cNvPr id="14" name="Chart 13"/>
          <p:cNvGraphicFramePr/>
          <p:nvPr/>
        </p:nvGraphicFramePr>
        <p:xfrm>
          <a:off x="755576" y="1196752"/>
          <a:ext cx="7560840" cy="3744416"/>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539552" y="5103674"/>
            <a:ext cx="8352928" cy="1569660"/>
          </a:xfrm>
          <a:prstGeom prst="rect">
            <a:avLst/>
          </a:prstGeom>
        </p:spPr>
        <p:txBody>
          <a:bodyPr wrap="square">
            <a:spAutoFit/>
          </a:bodyPr>
          <a:lstStyle/>
          <a:p>
            <a:r>
              <a:rPr lang="en-CA" sz="2400" dirty="0" smtClean="0"/>
              <a:t>Water transparency or Secchi Depth measurements are a good indicator of algal productivity within the water column and has  a direct connection to phosphorus concentrations in a lake. </a:t>
            </a:r>
          </a:p>
          <a:p>
            <a:endParaRPr lang="en-CA" sz="24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w-Much-Oxygen- EPA DO levels.gif"/>
          <p:cNvPicPr/>
          <p:nvPr/>
        </p:nvPicPr>
        <p:blipFill>
          <a:blip r:embed="rId2" cstate="print"/>
          <a:stretch>
            <a:fillRect/>
          </a:stretch>
        </p:blipFill>
        <p:spPr>
          <a:xfrm>
            <a:off x="395536" y="2060848"/>
            <a:ext cx="5760640" cy="4797152"/>
          </a:xfrm>
          <a:prstGeom prst="rect">
            <a:avLst/>
          </a:prstGeom>
        </p:spPr>
      </p:pic>
      <p:sp>
        <p:nvSpPr>
          <p:cNvPr id="3" name="Rectangle 2"/>
          <p:cNvSpPr/>
          <p:nvPr/>
        </p:nvSpPr>
        <p:spPr>
          <a:xfrm>
            <a:off x="6012160" y="6309320"/>
            <a:ext cx="1052532" cy="369332"/>
          </a:xfrm>
          <a:prstGeom prst="rect">
            <a:avLst/>
          </a:prstGeom>
        </p:spPr>
        <p:txBody>
          <a:bodyPr wrap="none">
            <a:spAutoFit/>
          </a:bodyPr>
          <a:lstStyle/>
          <a:p>
            <a:r>
              <a:rPr lang="en-CA" dirty="0" smtClean="0"/>
              <a:t>EPA 2014</a:t>
            </a:r>
            <a:endParaRPr lang="en-CA" dirty="0"/>
          </a:p>
        </p:txBody>
      </p:sp>
      <p:sp>
        <p:nvSpPr>
          <p:cNvPr id="4" name="Rectangle 3"/>
          <p:cNvSpPr/>
          <p:nvPr/>
        </p:nvSpPr>
        <p:spPr>
          <a:xfrm>
            <a:off x="359024" y="980728"/>
            <a:ext cx="8784976" cy="1446550"/>
          </a:xfrm>
          <a:prstGeom prst="rect">
            <a:avLst/>
          </a:prstGeom>
        </p:spPr>
        <p:txBody>
          <a:bodyPr wrap="square">
            <a:spAutoFit/>
          </a:bodyPr>
          <a:lstStyle/>
          <a:p>
            <a:r>
              <a:rPr lang="en-CA" sz="2200" dirty="0" smtClean="0"/>
              <a:t>Oxygen is consumed (or used) in the water column by aquatic animals and plants, and decomposition by microorganisms. When more oxygen is consumed than produced, the dissolved oxygen levels in the water column will decline.</a:t>
            </a:r>
            <a:endParaRPr lang="en-CA" sz="2200" dirty="0"/>
          </a:p>
        </p:txBody>
      </p:sp>
      <p:sp>
        <p:nvSpPr>
          <p:cNvPr id="5" name="TextBox 4"/>
          <p:cNvSpPr txBox="1"/>
          <p:nvPr/>
        </p:nvSpPr>
        <p:spPr>
          <a:xfrm>
            <a:off x="2195736" y="260648"/>
            <a:ext cx="4869666" cy="646331"/>
          </a:xfrm>
          <a:prstGeom prst="rect">
            <a:avLst/>
          </a:prstGeom>
          <a:noFill/>
        </p:spPr>
        <p:txBody>
          <a:bodyPr wrap="none" rtlCol="0">
            <a:spAutoFit/>
          </a:bodyPr>
          <a:lstStyle/>
          <a:p>
            <a:r>
              <a:rPr lang="en-CA" sz="3600" dirty="0" smtClean="0"/>
              <a:t>Dissolved Oxygen Testing</a:t>
            </a:r>
            <a:endParaRPr lang="en-CA" sz="3600" dirty="0"/>
          </a:p>
        </p:txBody>
      </p:sp>
      <p:sp>
        <p:nvSpPr>
          <p:cNvPr id="7" name="Left Arrow 6"/>
          <p:cNvSpPr/>
          <p:nvPr/>
        </p:nvSpPr>
        <p:spPr>
          <a:xfrm>
            <a:off x="6156176" y="2996952"/>
            <a:ext cx="1872208" cy="844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FAH logo.jpg"/>
          <p:cNvPicPr>
            <a:picLocks noChangeAspect="1"/>
          </p:cNvPicPr>
          <p:nvPr/>
        </p:nvPicPr>
        <p:blipFill>
          <a:blip r:embed="rId2" cstate="print"/>
          <a:stretch>
            <a:fillRect/>
          </a:stretch>
        </p:blipFill>
        <p:spPr>
          <a:xfrm>
            <a:off x="395536" y="0"/>
            <a:ext cx="4911707" cy="1412776"/>
          </a:xfrm>
          <a:prstGeom prst="rect">
            <a:avLst/>
          </a:prstGeom>
        </p:spPr>
      </p:pic>
      <p:sp>
        <p:nvSpPr>
          <p:cNvPr id="4" name="Rectangle 3"/>
          <p:cNvSpPr/>
          <p:nvPr/>
        </p:nvSpPr>
        <p:spPr>
          <a:xfrm>
            <a:off x="0" y="1196752"/>
            <a:ext cx="9144000" cy="830997"/>
          </a:xfrm>
          <a:prstGeom prst="rect">
            <a:avLst/>
          </a:prstGeom>
        </p:spPr>
        <p:txBody>
          <a:bodyPr wrap="square">
            <a:spAutoFit/>
          </a:bodyPr>
          <a:lstStyle/>
          <a:p>
            <a:r>
              <a:rPr lang="en-CA" sz="2400" dirty="0" smtClean="0"/>
              <a:t>Monitoring the spread of zebra mussel and spiny &amp; fish hook </a:t>
            </a:r>
            <a:r>
              <a:rPr lang="en-CA" sz="2400" dirty="0" err="1" smtClean="0"/>
              <a:t>waterfleas</a:t>
            </a:r>
            <a:r>
              <a:rPr lang="en-CA" sz="2400" dirty="0" smtClean="0"/>
              <a:t> in Ontario waters</a:t>
            </a:r>
            <a:endParaRPr lang="en-CA" sz="2400" dirty="0"/>
          </a:p>
        </p:txBody>
      </p:sp>
      <p:sp>
        <p:nvSpPr>
          <p:cNvPr id="6" name="Rectangle 5"/>
          <p:cNvSpPr/>
          <p:nvPr/>
        </p:nvSpPr>
        <p:spPr>
          <a:xfrm>
            <a:off x="0" y="1988840"/>
            <a:ext cx="4572000" cy="4401205"/>
          </a:xfrm>
          <a:prstGeom prst="rect">
            <a:avLst/>
          </a:prstGeom>
        </p:spPr>
        <p:txBody>
          <a:bodyPr wrap="square">
            <a:spAutoFit/>
          </a:bodyPr>
          <a:lstStyle/>
          <a:p>
            <a:r>
              <a:rPr lang="en-CA" sz="2000" b="1" u="sng" dirty="0" smtClean="0"/>
              <a:t>Impacts of Zebra and </a:t>
            </a:r>
            <a:r>
              <a:rPr lang="en-CA" sz="2000" b="1" u="sng" dirty="0" err="1" smtClean="0"/>
              <a:t>Quagga</a:t>
            </a:r>
            <a:r>
              <a:rPr lang="en-CA" sz="2000" b="1" u="sng" dirty="0" smtClean="0"/>
              <a:t> Mussels</a:t>
            </a:r>
          </a:p>
          <a:p>
            <a:endParaRPr lang="en-CA" sz="2000" dirty="0" smtClean="0"/>
          </a:p>
          <a:p>
            <a:pPr>
              <a:buFont typeface="Arial" pitchFamily="34" charset="0"/>
              <a:buChar char="•"/>
            </a:pPr>
            <a:r>
              <a:rPr lang="en-CA" sz="2000" dirty="0" smtClean="0"/>
              <a:t>Alters food webs by filtration. </a:t>
            </a:r>
          </a:p>
          <a:p>
            <a:pPr>
              <a:buFont typeface="Arial" pitchFamily="34" charset="0"/>
              <a:buChar char="•"/>
            </a:pPr>
            <a:r>
              <a:rPr lang="en-CA" sz="2000" dirty="0" smtClean="0"/>
              <a:t>Causes clearer water, allowing sunlight to penetrate deeper, increasing growth of aquatic vegetation.</a:t>
            </a:r>
          </a:p>
          <a:p>
            <a:pPr>
              <a:buFont typeface="Arial" pitchFamily="34" charset="0"/>
              <a:buChar char="•"/>
            </a:pPr>
            <a:r>
              <a:rPr lang="en-CA" sz="2000" dirty="0" smtClean="0"/>
              <a:t> Impact fish and wildlife by increasing toxic algal blooms.</a:t>
            </a:r>
          </a:p>
          <a:p>
            <a:pPr>
              <a:buFont typeface="Arial" pitchFamily="34" charset="0"/>
              <a:buChar char="•"/>
            </a:pPr>
            <a:r>
              <a:rPr lang="en-CA" sz="2000" dirty="0" smtClean="0"/>
              <a:t>Large colonies affect spawning areas, potentially impacting the survival of fish eggs.</a:t>
            </a:r>
          </a:p>
          <a:p>
            <a:pPr>
              <a:buFont typeface="Arial" pitchFamily="34" charset="0"/>
              <a:buChar char="•"/>
            </a:pPr>
            <a:r>
              <a:rPr lang="en-CA" sz="2000" dirty="0" smtClean="0"/>
              <a:t>Affect recreational activities by cutting swimmers feet as a result of their sharp shell.</a:t>
            </a:r>
            <a:endParaRPr lang="en-CA" sz="2000" dirty="0"/>
          </a:p>
        </p:txBody>
      </p:sp>
      <p:pic>
        <p:nvPicPr>
          <p:cNvPr id="7" name="Picture 6" descr="Zebra mussels.jpg"/>
          <p:cNvPicPr>
            <a:picLocks noChangeAspect="1"/>
          </p:cNvPicPr>
          <p:nvPr/>
        </p:nvPicPr>
        <p:blipFill>
          <a:blip r:embed="rId3" cstate="print"/>
          <a:stretch>
            <a:fillRect/>
          </a:stretch>
        </p:blipFill>
        <p:spPr>
          <a:xfrm>
            <a:off x="4499025" y="1988840"/>
            <a:ext cx="4644975" cy="3102843"/>
          </a:xfrm>
          <a:prstGeom prst="rect">
            <a:avLst/>
          </a:prstGeom>
        </p:spPr>
      </p:pic>
      <p:sp>
        <p:nvSpPr>
          <p:cNvPr id="8" name="&quot;No&quot; Symbol 7"/>
          <p:cNvSpPr/>
          <p:nvPr/>
        </p:nvSpPr>
        <p:spPr>
          <a:xfrm>
            <a:off x="4427984" y="5157192"/>
            <a:ext cx="1656184" cy="1700808"/>
          </a:xfrm>
          <a:prstGeom prst="noSmoking">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TextBox 8"/>
          <p:cNvSpPr txBox="1"/>
          <p:nvPr/>
        </p:nvSpPr>
        <p:spPr>
          <a:xfrm>
            <a:off x="6084168" y="5445224"/>
            <a:ext cx="2548711" cy="923330"/>
          </a:xfrm>
          <a:prstGeom prst="rect">
            <a:avLst/>
          </a:prstGeom>
          <a:noFill/>
        </p:spPr>
        <p:txBody>
          <a:bodyPr wrap="none" rtlCol="0">
            <a:spAutoFit/>
          </a:bodyPr>
          <a:lstStyle/>
          <a:p>
            <a:r>
              <a:rPr lang="en-CA" dirty="0" smtClean="0"/>
              <a:t>Present, but cannot </a:t>
            </a:r>
          </a:p>
          <a:p>
            <a:r>
              <a:rPr lang="en-CA" dirty="0" smtClean="0"/>
              <a:t>live in </a:t>
            </a:r>
            <a:r>
              <a:rPr lang="en-CA" dirty="0" err="1" smtClean="0"/>
              <a:t>Soyer’s</a:t>
            </a:r>
            <a:r>
              <a:rPr lang="en-CA" dirty="0" smtClean="0"/>
              <a:t> lake due</a:t>
            </a:r>
          </a:p>
          <a:p>
            <a:r>
              <a:rPr lang="en-CA" dirty="0" smtClean="0"/>
              <a:t> to </a:t>
            </a:r>
            <a:r>
              <a:rPr lang="en-CA" dirty="0" smtClean="0"/>
              <a:t> </a:t>
            </a:r>
            <a:r>
              <a:rPr lang="en-CA" dirty="0" smtClean="0"/>
              <a:t>pH (unconfirmed)</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ter-flea-photo-credit-cathy-darnell-great-lakes-environmental-research-lab.jpg"/>
          <p:cNvPicPr>
            <a:picLocks noChangeAspect="1"/>
          </p:cNvPicPr>
          <p:nvPr/>
        </p:nvPicPr>
        <p:blipFill>
          <a:blip r:embed="rId2" cstate="print"/>
          <a:stretch>
            <a:fillRect/>
          </a:stretch>
        </p:blipFill>
        <p:spPr>
          <a:xfrm>
            <a:off x="4130097" y="1340768"/>
            <a:ext cx="5013903" cy="3937620"/>
          </a:xfrm>
          <a:prstGeom prst="rect">
            <a:avLst/>
          </a:prstGeom>
        </p:spPr>
      </p:pic>
      <p:sp>
        <p:nvSpPr>
          <p:cNvPr id="3" name="TextBox 2"/>
          <p:cNvSpPr txBox="1"/>
          <p:nvPr/>
        </p:nvSpPr>
        <p:spPr>
          <a:xfrm>
            <a:off x="0" y="188640"/>
            <a:ext cx="4680520" cy="5847755"/>
          </a:xfrm>
          <a:prstGeom prst="rect">
            <a:avLst/>
          </a:prstGeom>
          <a:noFill/>
        </p:spPr>
        <p:txBody>
          <a:bodyPr wrap="square" rtlCol="0">
            <a:spAutoFit/>
          </a:bodyPr>
          <a:lstStyle/>
          <a:p>
            <a:r>
              <a:rPr lang="en-CA" sz="2200" b="1" u="sng" dirty="0" smtClean="0"/>
              <a:t>Impacts of Spiny and Fishhook </a:t>
            </a:r>
            <a:r>
              <a:rPr lang="en-CA" sz="2200" b="1" u="sng" dirty="0" err="1" smtClean="0"/>
              <a:t>Waterfleas</a:t>
            </a:r>
            <a:endParaRPr lang="en-CA" sz="2200" dirty="0" smtClean="0"/>
          </a:p>
          <a:p>
            <a:r>
              <a:rPr lang="en-CA" sz="2200" b="1" dirty="0" smtClean="0">
                <a:solidFill>
                  <a:srgbClr val="FF0000"/>
                </a:solidFill>
              </a:rPr>
              <a:t>Researchers believe that spiny </a:t>
            </a:r>
            <a:r>
              <a:rPr lang="en-CA" sz="2200" b="1" dirty="0" err="1" smtClean="0">
                <a:solidFill>
                  <a:srgbClr val="FF0000"/>
                </a:solidFill>
              </a:rPr>
              <a:t>waterfleas</a:t>
            </a:r>
            <a:r>
              <a:rPr lang="en-CA" sz="2200" b="1" dirty="0" smtClean="0">
                <a:solidFill>
                  <a:srgbClr val="FF0000"/>
                </a:solidFill>
              </a:rPr>
              <a:t> are the greatest threat to the biodiversity and structure of native zooplankton communities on the Canadian Shield since acid rain.</a:t>
            </a:r>
          </a:p>
          <a:p>
            <a:pPr>
              <a:buFont typeface="Arial" pitchFamily="34" charset="0"/>
              <a:buChar char="•"/>
            </a:pPr>
            <a:endParaRPr lang="en-CA" sz="2200" dirty="0" smtClean="0"/>
          </a:p>
          <a:p>
            <a:pPr>
              <a:buFont typeface="Arial" pitchFamily="34" charset="0"/>
              <a:buChar char="•"/>
            </a:pPr>
            <a:r>
              <a:rPr lang="en-CA" sz="2200" dirty="0" smtClean="0"/>
              <a:t>Increase competition in food sources (zooplankton)</a:t>
            </a:r>
          </a:p>
          <a:p>
            <a:pPr>
              <a:buFont typeface="Arial" pitchFamily="34" charset="0"/>
              <a:buChar char="•"/>
            </a:pPr>
            <a:endParaRPr lang="en-CA" sz="2200" dirty="0" smtClean="0"/>
          </a:p>
          <a:p>
            <a:pPr>
              <a:buFont typeface="Arial" pitchFamily="34" charset="0"/>
              <a:buChar char="•"/>
            </a:pPr>
            <a:r>
              <a:rPr lang="en-CA" sz="2200" dirty="0" smtClean="0"/>
              <a:t>Rapid multiplication</a:t>
            </a:r>
          </a:p>
          <a:p>
            <a:pPr>
              <a:buFont typeface="Arial" pitchFamily="34" charset="0"/>
              <a:buChar char="•"/>
            </a:pPr>
            <a:endParaRPr lang="en-CA" sz="2200" dirty="0" smtClean="0"/>
          </a:p>
          <a:p>
            <a:pPr>
              <a:buFont typeface="Arial" pitchFamily="34" charset="0"/>
              <a:buChar char="•"/>
            </a:pPr>
            <a:r>
              <a:rPr lang="en-CA" sz="2200" dirty="0" smtClean="0"/>
              <a:t>Spreads easily</a:t>
            </a:r>
          </a:p>
          <a:p>
            <a:pPr>
              <a:buFont typeface="Arial" pitchFamily="34" charset="0"/>
              <a:buChar char="•"/>
            </a:pPr>
            <a:endParaRPr lang="en-CA" sz="2200" dirty="0" smtClean="0"/>
          </a:p>
          <a:p>
            <a:pPr>
              <a:buFont typeface="Arial" pitchFamily="34" charset="0"/>
              <a:buChar char="•"/>
            </a:pPr>
            <a:endParaRPr lang="en-CA" sz="2200" dirty="0" smtClean="0"/>
          </a:p>
          <a:p>
            <a:endParaRPr lang="en-CA" sz="2200" dirty="0"/>
          </a:p>
        </p:txBody>
      </p:sp>
      <p:pic>
        <p:nvPicPr>
          <p:cNvPr id="4" name="Picture 3" descr="OFAH logo.jpg"/>
          <p:cNvPicPr>
            <a:picLocks noChangeAspect="1"/>
          </p:cNvPicPr>
          <p:nvPr/>
        </p:nvPicPr>
        <p:blipFill>
          <a:blip r:embed="rId3" cstate="print"/>
          <a:stretch>
            <a:fillRect/>
          </a:stretch>
        </p:blipFill>
        <p:spPr>
          <a:xfrm>
            <a:off x="4860032" y="0"/>
            <a:ext cx="3635896" cy="1412776"/>
          </a:xfrm>
          <a:prstGeom prst="rect">
            <a:avLst/>
          </a:prstGeom>
        </p:spPr>
      </p:pic>
      <p:pic>
        <p:nvPicPr>
          <p:cNvPr id="7" name="Picture 6" descr="soiny water flea size.jpg"/>
          <p:cNvPicPr>
            <a:picLocks noChangeAspect="1"/>
          </p:cNvPicPr>
          <p:nvPr/>
        </p:nvPicPr>
        <p:blipFill>
          <a:blip r:embed="rId4" cstate="print"/>
          <a:stretch>
            <a:fillRect/>
          </a:stretch>
        </p:blipFill>
        <p:spPr>
          <a:xfrm>
            <a:off x="5364088" y="4676775"/>
            <a:ext cx="2095500" cy="21812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7380312" y="6488668"/>
            <a:ext cx="1375698" cy="369332"/>
          </a:xfrm>
          <a:prstGeom prst="rect">
            <a:avLst/>
          </a:prstGeom>
          <a:noFill/>
        </p:spPr>
        <p:txBody>
          <a:bodyPr wrap="none" rtlCol="0">
            <a:spAutoFit/>
          </a:bodyPr>
          <a:lstStyle/>
          <a:p>
            <a:r>
              <a:rPr lang="en-CA" dirty="0" smtClean="0"/>
              <a:t>Emily </a:t>
            </a:r>
            <a:r>
              <a:rPr lang="en-CA" dirty="0" err="1" smtClean="0"/>
              <a:t>Debolt</a:t>
            </a:r>
            <a:endParaRPr lang="en-CA" dirty="0"/>
          </a:p>
        </p:txBody>
      </p:sp>
      <p:sp>
        <p:nvSpPr>
          <p:cNvPr id="9" name="Rectangle 8"/>
          <p:cNvSpPr/>
          <p:nvPr/>
        </p:nvSpPr>
        <p:spPr>
          <a:xfrm>
            <a:off x="899592" y="5229200"/>
            <a:ext cx="2520280" cy="1446550"/>
          </a:xfrm>
          <a:prstGeom prst="rect">
            <a:avLst/>
          </a:prstGeom>
          <a:solidFill>
            <a:srgbClr val="FF0000"/>
          </a:solidFill>
        </p:spPr>
        <p:txBody>
          <a:bodyPr wrap="square" lIns="91440" tIns="45720" rIns="91440" bIns="45720">
            <a:spAutoFit/>
          </a:bodyPr>
          <a:lstStyle/>
          <a:p>
            <a:pPr algn="ctr"/>
            <a:r>
              <a:rPr lang="en-US" sz="8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8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you can do to protect your lake as an association</a:t>
            </a:r>
            <a:endParaRPr lang="en-CA" dirty="0"/>
          </a:p>
        </p:txBody>
      </p:sp>
      <p:sp>
        <p:nvSpPr>
          <p:cNvPr id="3" name="Content Placeholder 2"/>
          <p:cNvSpPr>
            <a:spLocks noGrp="1"/>
          </p:cNvSpPr>
          <p:nvPr>
            <p:ph sz="quarter" idx="1"/>
          </p:nvPr>
        </p:nvSpPr>
        <p:spPr/>
        <p:txBody>
          <a:bodyPr>
            <a:normAutofit/>
          </a:bodyPr>
          <a:lstStyle/>
          <a:p>
            <a:r>
              <a:rPr lang="en-CA" dirty="0" smtClean="0"/>
              <a:t>Particpate in citizen science programs such as: </a:t>
            </a:r>
          </a:p>
          <a:p>
            <a:r>
              <a:rPr lang="en-CA" dirty="0" smtClean="0"/>
              <a:t>CHA Water Quality Monitoring Initiative</a:t>
            </a:r>
          </a:p>
          <a:p>
            <a:r>
              <a:rPr lang="en-CA" dirty="0" smtClean="0"/>
              <a:t>Ontario Nature Reptile and Amphibian atlas monitoring program</a:t>
            </a:r>
          </a:p>
          <a:p>
            <a:pPr lvl="1"/>
            <a:r>
              <a:rPr lang="en-CA" dirty="0" smtClean="0"/>
              <a:t>Frog Watch</a:t>
            </a:r>
          </a:p>
          <a:p>
            <a:pPr lvl="1"/>
            <a:r>
              <a:rPr lang="en-CA" dirty="0" smtClean="0"/>
              <a:t>Turtle Watch</a:t>
            </a:r>
          </a:p>
          <a:p>
            <a:r>
              <a:rPr lang="en-CA" dirty="0" smtClean="0"/>
              <a:t>Dragonfly counts</a:t>
            </a:r>
          </a:p>
          <a:p>
            <a:r>
              <a:rPr lang="en-CA" dirty="0" smtClean="0"/>
              <a:t>Fishing logs*/ Anglers group</a:t>
            </a:r>
          </a:p>
          <a:p>
            <a:r>
              <a:rPr lang="en-CA" dirty="0" smtClean="0"/>
              <a:t>Shoreline Inventory program/ Love your Lake!</a:t>
            </a:r>
          </a:p>
          <a:p>
            <a:endParaRPr lang="en-CA" dirty="0" smtClean="0"/>
          </a:p>
          <a:p>
            <a:endParaRPr lang="en-CA" dirty="0" smtClean="0"/>
          </a:p>
          <a:p>
            <a:endParaRPr lang="en-CA" dirty="0"/>
          </a:p>
        </p:txBody>
      </p:sp>
      <p:pic>
        <p:nvPicPr>
          <p:cNvPr id="4" name="Picture 2" descr="G:\RRJGRP\Crystal\Images\Logos for website\Resources\FW brochure Front.bmp"/>
          <p:cNvPicPr>
            <a:picLocks noChangeAspect="1" noChangeArrowheads="1"/>
          </p:cNvPicPr>
          <p:nvPr/>
        </p:nvPicPr>
        <p:blipFill>
          <a:blip r:embed="rId2" cstate="print"/>
          <a:srcRect/>
          <a:stretch>
            <a:fillRect/>
          </a:stretch>
        </p:blipFill>
        <p:spPr bwMode="auto">
          <a:xfrm>
            <a:off x="3851920" y="3284984"/>
            <a:ext cx="1440855" cy="432048"/>
          </a:xfrm>
          <a:prstGeom prst="rect">
            <a:avLst/>
          </a:prstGeom>
          <a:noFill/>
          <a:ln w="9525">
            <a:noFill/>
            <a:miter lim="800000"/>
            <a:headEnd/>
            <a:tailEnd/>
          </a:ln>
        </p:spPr>
      </p:pic>
      <p:pic>
        <p:nvPicPr>
          <p:cNvPr id="5" name="Picture 3" descr="G:\RRJGRP\Crystal\Images\Logos for website\Resources\TT brochure Front.bmp"/>
          <p:cNvPicPr>
            <a:picLocks noChangeAspect="1" noChangeArrowheads="1"/>
          </p:cNvPicPr>
          <p:nvPr/>
        </p:nvPicPr>
        <p:blipFill>
          <a:blip r:embed="rId3" cstate="print"/>
          <a:srcRect/>
          <a:stretch>
            <a:fillRect/>
          </a:stretch>
        </p:blipFill>
        <p:spPr bwMode="auto">
          <a:xfrm>
            <a:off x="3851920" y="3789040"/>
            <a:ext cx="1440409" cy="4319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CA" dirty="0" smtClean="0"/>
              <a:t>What you can do as an individual</a:t>
            </a:r>
            <a:endParaRPr lang="en-CA" dirty="0"/>
          </a:p>
        </p:txBody>
      </p:sp>
      <p:sp>
        <p:nvSpPr>
          <p:cNvPr id="3" name="Content Placeholder 2"/>
          <p:cNvSpPr>
            <a:spLocks noGrp="1"/>
          </p:cNvSpPr>
          <p:nvPr>
            <p:ph sz="quarter" idx="1"/>
          </p:nvPr>
        </p:nvSpPr>
        <p:spPr>
          <a:xfrm>
            <a:off x="0" y="1196752"/>
            <a:ext cx="3419872" cy="4886003"/>
          </a:xfrm>
        </p:spPr>
        <p:txBody>
          <a:bodyPr>
            <a:normAutofit/>
          </a:bodyPr>
          <a:lstStyle/>
          <a:p>
            <a:r>
              <a:rPr lang="en-CA" dirty="0" smtClean="0"/>
              <a:t>Maintaining/ creating a naturalized shoreline to have filter buffers for runoff, erosion control &amp; shade creation</a:t>
            </a:r>
          </a:p>
          <a:p>
            <a:pPr>
              <a:buNone/>
            </a:pPr>
            <a:r>
              <a:rPr lang="en-CA" dirty="0" smtClean="0">
                <a:solidFill>
                  <a:schemeClr val="tx2"/>
                </a:solidFill>
              </a:rPr>
              <a:t>Ribbon of life video</a:t>
            </a:r>
          </a:p>
          <a:p>
            <a:pPr>
              <a:buNone/>
            </a:pPr>
            <a:r>
              <a:rPr lang="en-CA" dirty="0" smtClean="0">
                <a:solidFill>
                  <a:schemeClr val="tx2"/>
                </a:solidFill>
              </a:rPr>
              <a:t>A beginners guide to </a:t>
            </a:r>
          </a:p>
          <a:p>
            <a:pPr>
              <a:buNone/>
            </a:pPr>
            <a:r>
              <a:rPr lang="en-CA" dirty="0" smtClean="0">
                <a:solidFill>
                  <a:schemeClr val="tx2"/>
                </a:solidFill>
              </a:rPr>
              <a:t>shoreline stewardship</a:t>
            </a:r>
          </a:p>
          <a:p>
            <a:pPr>
              <a:buNone/>
            </a:pPr>
            <a:endParaRPr lang="en-CA" dirty="0">
              <a:solidFill>
                <a:schemeClr val="tx2"/>
              </a:solidFill>
            </a:endParaRPr>
          </a:p>
          <a:p>
            <a:pPr>
              <a:buNone/>
            </a:pPr>
            <a:endParaRPr lang="en-CA" dirty="0" smtClean="0">
              <a:solidFill>
                <a:schemeClr val="tx2"/>
              </a:solidFill>
            </a:endParaRPr>
          </a:p>
          <a:p>
            <a:endParaRPr lang="en-CA" dirty="0" smtClean="0"/>
          </a:p>
          <a:p>
            <a:endParaRPr lang="en-CA" dirty="0" smtClean="0"/>
          </a:p>
          <a:p>
            <a:endParaRPr lang="en-CA" dirty="0"/>
          </a:p>
        </p:txBody>
      </p:sp>
      <p:pic>
        <p:nvPicPr>
          <p:cNvPr id="6" name="Content Placeholder 5" descr="roots.jpg"/>
          <p:cNvPicPr>
            <a:picLocks noGrp="1" noChangeAspect="1"/>
          </p:cNvPicPr>
          <p:nvPr>
            <p:ph sz="quarter" idx="2"/>
          </p:nvPr>
        </p:nvPicPr>
        <p:blipFill>
          <a:blip r:embed="rId2" cstate="print"/>
          <a:stretch>
            <a:fillRect/>
          </a:stretch>
        </p:blipFill>
        <p:spPr>
          <a:xfrm>
            <a:off x="3491880" y="1124745"/>
            <a:ext cx="5652120" cy="507334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Ensure properly working septics</a:t>
            </a:r>
            <a:endParaRPr lang="en-CA" dirty="0"/>
          </a:p>
        </p:txBody>
      </p:sp>
      <p:sp>
        <p:nvSpPr>
          <p:cNvPr id="3" name="Content Placeholder 2"/>
          <p:cNvSpPr>
            <a:spLocks noGrp="1"/>
          </p:cNvSpPr>
          <p:nvPr>
            <p:ph sz="quarter" idx="1"/>
          </p:nvPr>
        </p:nvSpPr>
        <p:spPr/>
        <p:txBody>
          <a:bodyPr>
            <a:normAutofit fontScale="92500" lnSpcReduction="20000"/>
          </a:bodyPr>
          <a:lstStyle/>
          <a:p>
            <a:r>
              <a:rPr lang="en-CA" dirty="0" smtClean="0"/>
              <a:t>Pump outs (Buyers group)</a:t>
            </a:r>
          </a:p>
          <a:p>
            <a:r>
              <a:rPr lang="en-CA" dirty="0" smtClean="0"/>
              <a:t>Inspections (What does a good inspection look like and how much does it cost?) </a:t>
            </a:r>
          </a:p>
          <a:p>
            <a:r>
              <a:rPr lang="en-CA" dirty="0" smtClean="0"/>
              <a:t>Low flush toilets/ water conservation</a:t>
            </a:r>
          </a:p>
          <a:p>
            <a:r>
              <a:rPr lang="en-CA" dirty="0" smtClean="0"/>
              <a:t>Upcoming CHA Septic day</a:t>
            </a:r>
          </a:p>
          <a:p>
            <a:endParaRPr lang="en-CA" dirty="0" smtClean="0"/>
          </a:p>
          <a:p>
            <a:r>
              <a:rPr lang="en-CA" dirty="0" smtClean="0">
                <a:hlinkClick r:id="rId2"/>
              </a:rPr>
              <a:t>http://www.cohpoa.org/</a:t>
            </a:r>
            <a:endParaRPr lang="en-CA" dirty="0" smtClean="0"/>
          </a:p>
          <a:p>
            <a:r>
              <a:rPr lang="en-CA" dirty="0" smtClean="0"/>
              <a:t>For great resources</a:t>
            </a:r>
          </a:p>
          <a:p>
            <a:endParaRPr lang="en-CA" dirty="0"/>
          </a:p>
        </p:txBody>
      </p:sp>
      <p:pic>
        <p:nvPicPr>
          <p:cNvPr id="5" name="Content Placeholder 4" descr="septic.jpg"/>
          <p:cNvPicPr>
            <a:picLocks noGrp="1" noChangeAspect="1"/>
          </p:cNvPicPr>
          <p:nvPr>
            <p:ph sz="quarter" idx="2"/>
          </p:nvPr>
        </p:nvPicPr>
        <p:blipFill>
          <a:blip r:embed="rId3" cstate="print"/>
          <a:stretch>
            <a:fillRect/>
          </a:stretch>
        </p:blipFill>
        <p:spPr>
          <a:xfrm>
            <a:off x="4509594" y="1628800"/>
            <a:ext cx="3845376" cy="2880320"/>
          </a:xfrm>
          <a:prstGeom prst="rect">
            <a:avLst/>
          </a:prstGeom>
          <a:ln>
            <a:noFill/>
          </a:ln>
          <a:effectLst>
            <a:softEdge rad="112500"/>
          </a:effectLst>
        </p:spPr>
      </p:pic>
      <p:sp>
        <p:nvSpPr>
          <p:cNvPr id="6" name="TextBox 5"/>
          <p:cNvSpPr txBox="1"/>
          <p:nvPr/>
        </p:nvSpPr>
        <p:spPr>
          <a:xfrm>
            <a:off x="7596336" y="4149080"/>
            <a:ext cx="715260" cy="246221"/>
          </a:xfrm>
          <a:prstGeom prst="rect">
            <a:avLst/>
          </a:prstGeom>
          <a:noFill/>
        </p:spPr>
        <p:txBody>
          <a:bodyPr wrap="none" rtlCol="0">
            <a:spAutoFit/>
          </a:bodyPr>
          <a:lstStyle/>
          <a:p>
            <a:r>
              <a:rPr lang="en-CA" sz="1000" dirty="0" smtClean="0"/>
              <a:t>Oasis.com</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3408"/>
            <a:ext cx="8229600" cy="1143000"/>
          </a:xfrm>
        </p:spPr>
        <p:txBody>
          <a:bodyPr/>
          <a:lstStyle/>
          <a:p>
            <a:r>
              <a:rPr lang="en-CA" dirty="0" smtClean="0"/>
              <a:t>Prevention of Invasive Species</a:t>
            </a:r>
            <a:endParaRPr lang="en-CA" dirty="0"/>
          </a:p>
        </p:txBody>
      </p:sp>
      <p:sp>
        <p:nvSpPr>
          <p:cNvPr id="3" name="Content Placeholder 2"/>
          <p:cNvSpPr>
            <a:spLocks noGrp="1"/>
          </p:cNvSpPr>
          <p:nvPr>
            <p:ph sz="quarter" idx="1"/>
          </p:nvPr>
        </p:nvSpPr>
        <p:spPr/>
        <p:txBody>
          <a:bodyPr/>
          <a:lstStyle/>
          <a:p>
            <a:r>
              <a:rPr lang="en-CA" dirty="0" smtClean="0"/>
              <a:t>Rental properties</a:t>
            </a:r>
          </a:p>
          <a:p>
            <a:r>
              <a:rPr lang="en-CA" dirty="0" smtClean="0"/>
              <a:t>Boat ramp signs (@ </a:t>
            </a:r>
            <a:r>
              <a:rPr lang="en-CA" dirty="0" err="1" smtClean="0"/>
              <a:t>Kash</a:t>
            </a:r>
            <a:r>
              <a:rPr lang="en-CA" dirty="0" smtClean="0"/>
              <a:t>)</a:t>
            </a:r>
          </a:p>
          <a:p>
            <a:r>
              <a:rPr lang="en-CA" dirty="0" smtClean="0"/>
              <a:t>Education session</a:t>
            </a:r>
          </a:p>
          <a:p>
            <a:endParaRPr lang="en-CA" dirty="0" smtClean="0"/>
          </a:p>
          <a:p>
            <a:endParaRPr lang="en-CA" dirty="0"/>
          </a:p>
        </p:txBody>
      </p:sp>
      <p:pic>
        <p:nvPicPr>
          <p:cNvPr id="5" name="Content Placeholder 4" descr="invasive sigs.jpg"/>
          <p:cNvPicPr>
            <a:picLocks noGrp="1" noChangeAspect="1"/>
          </p:cNvPicPr>
          <p:nvPr>
            <p:ph sz="quarter" idx="2"/>
          </p:nvPr>
        </p:nvPicPr>
        <p:blipFill>
          <a:blip r:embed="rId2" cstate="print"/>
          <a:stretch>
            <a:fillRect/>
          </a:stretch>
        </p:blipFill>
        <p:spPr>
          <a:xfrm>
            <a:off x="5004048" y="980728"/>
            <a:ext cx="2088232" cy="2798661"/>
          </a:xfrm>
        </p:spPr>
      </p:pic>
      <p:pic>
        <p:nvPicPr>
          <p:cNvPr id="6" name="Picture 5" descr="ofah sign.jpg"/>
          <p:cNvPicPr>
            <a:picLocks noChangeAspect="1"/>
          </p:cNvPicPr>
          <p:nvPr/>
        </p:nvPicPr>
        <p:blipFill>
          <a:blip r:embed="rId3" cstate="print"/>
          <a:stretch>
            <a:fillRect/>
          </a:stretch>
        </p:blipFill>
        <p:spPr>
          <a:xfrm>
            <a:off x="1043608" y="4149080"/>
            <a:ext cx="3051803" cy="21602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Education &amp; stewardship are key</a:t>
            </a:r>
            <a:endParaRPr lang="en-CA" dirty="0"/>
          </a:p>
        </p:txBody>
      </p:sp>
      <p:sp>
        <p:nvSpPr>
          <p:cNvPr id="6" name="Content Placeholder 5"/>
          <p:cNvSpPr>
            <a:spLocks noGrp="1"/>
          </p:cNvSpPr>
          <p:nvPr>
            <p:ph sz="quarter" idx="1"/>
          </p:nvPr>
        </p:nvSpPr>
        <p:spPr/>
        <p:txBody>
          <a:bodyPr/>
          <a:lstStyle/>
          <a:p>
            <a:r>
              <a:rPr lang="en-CA" dirty="0" smtClean="0"/>
              <a:t>Have educational events</a:t>
            </a:r>
          </a:p>
          <a:p>
            <a:r>
              <a:rPr lang="en-CA" dirty="0" smtClean="0"/>
              <a:t>Tell someone what you have learned</a:t>
            </a:r>
          </a:p>
          <a:p>
            <a:r>
              <a:rPr lang="en-CA" dirty="0" smtClean="0"/>
              <a:t>Become involved</a:t>
            </a:r>
          </a:p>
          <a:p>
            <a:r>
              <a:rPr lang="en-CA" dirty="0" smtClean="0"/>
              <a:t>Get kids involved</a:t>
            </a:r>
          </a:p>
        </p:txBody>
      </p:sp>
      <p:pic>
        <p:nvPicPr>
          <p:cNvPr id="8" name="Picture 7" descr="RockyOutCrop.jpg"/>
          <p:cNvPicPr>
            <a:picLocks noChangeAspect="1"/>
          </p:cNvPicPr>
          <p:nvPr/>
        </p:nvPicPr>
        <p:blipFill>
          <a:blip r:embed="rId2" cstate="print"/>
          <a:stretch>
            <a:fillRect/>
          </a:stretch>
        </p:blipFill>
        <p:spPr>
          <a:xfrm>
            <a:off x="3995936" y="2708920"/>
            <a:ext cx="4860032" cy="3645024"/>
          </a:xfrm>
          <a:prstGeom prst="rect">
            <a:avLst/>
          </a:prstGeom>
          <a:ln>
            <a:noFill/>
          </a:ln>
          <a:effectLst>
            <a:softEdge rad="112500"/>
          </a:effectLst>
        </p:spPr>
      </p:pic>
      <p:sp>
        <p:nvSpPr>
          <p:cNvPr id="9" name="TextBox 8"/>
          <p:cNvSpPr txBox="1"/>
          <p:nvPr/>
        </p:nvSpPr>
        <p:spPr>
          <a:xfrm>
            <a:off x="7164288" y="6309320"/>
            <a:ext cx="930063" cy="246221"/>
          </a:xfrm>
          <a:prstGeom prst="rect">
            <a:avLst/>
          </a:prstGeom>
          <a:noFill/>
        </p:spPr>
        <p:txBody>
          <a:bodyPr wrap="none" rtlCol="0">
            <a:spAutoFit/>
          </a:bodyPr>
          <a:lstStyle/>
          <a:p>
            <a:r>
              <a:rPr lang="en-CA" sz="1000" dirty="0" smtClean="0"/>
              <a:t>G. </a:t>
            </a:r>
            <a:r>
              <a:rPr lang="en-CA" sz="1000" dirty="0" err="1" smtClean="0"/>
              <a:t>Ramsdale</a:t>
            </a:r>
            <a:endParaRPr lang="en-CA"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562074"/>
          </a:xfrm>
        </p:spPr>
        <p:txBody>
          <a:bodyPr>
            <a:normAutofit fontScale="90000"/>
          </a:bodyPr>
          <a:lstStyle/>
          <a:p>
            <a:r>
              <a:rPr lang="en-CA" dirty="0" smtClean="0"/>
              <a:t>Finally, Keep on loving your lake! </a:t>
            </a:r>
            <a:endParaRPr lang="en-CA" dirty="0"/>
          </a:p>
        </p:txBody>
      </p:sp>
      <p:pic>
        <p:nvPicPr>
          <p:cNvPr id="5" name="Content Placeholder 4" descr="soyers lake view.JPG"/>
          <p:cNvPicPr>
            <a:picLocks noGrp="1" noChangeAspect="1"/>
          </p:cNvPicPr>
          <p:nvPr>
            <p:ph sz="quarter" idx="1"/>
          </p:nvPr>
        </p:nvPicPr>
        <p:blipFill>
          <a:blip r:embed="rId2" cstate="print"/>
          <a:stretch>
            <a:fillRect/>
          </a:stretch>
        </p:blipFill>
        <p:spPr>
          <a:xfrm>
            <a:off x="1331640" y="908720"/>
            <a:ext cx="6513917" cy="4885438"/>
          </a:xfrm>
          <a:prstGeom prst="rect">
            <a:avLst/>
          </a:prstGeom>
          <a:ln>
            <a:noFill/>
          </a:ln>
          <a:effectLst>
            <a:softEdge rad="112500"/>
          </a:effectLst>
        </p:spPr>
      </p:pic>
      <p:sp>
        <p:nvSpPr>
          <p:cNvPr id="6" name="TextBox 5"/>
          <p:cNvSpPr txBox="1"/>
          <p:nvPr/>
        </p:nvSpPr>
        <p:spPr>
          <a:xfrm>
            <a:off x="2267744" y="5842337"/>
            <a:ext cx="5002203" cy="1015663"/>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CA"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CA"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4393</TotalTime>
  <Words>1043</Words>
  <Application>Microsoft Office PowerPoint</Application>
  <PresentationFormat>On-screen Show (4:3)</PresentationFormat>
  <Paragraphs>189</Paragraphs>
  <Slides>39</Slides>
  <Notes>8</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Equity</vt:lpstr>
      <vt:lpstr>Soyers Lake AGM </vt:lpstr>
      <vt:lpstr>What is the CHA?</vt:lpstr>
      <vt:lpstr>Our Mission Statement </vt:lpstr>
      <vt:lpstr>Our common thread....</vt:lpstr>
      <vt:lpstr>Our common views</vt:lpstr>
      <vt:lpstr>  And our common mind set to protecting and maintaining the health of our lakes</vt:lpstr>
      <vt:lpstr>                        Users of the lake</vt:lpstr>
      <vt:lpstr>Other users of the lake</vt:lpstr>
      <vt:lpstr>Slide 9</vt:lpstr>
      <vt:lpstr>Water quality is important to ALL end users</vt:lpstr>
      <vt:lpstr>What does the term “water quality” mean?</vt:lpstr>
      <vt:lpstr>  More Specifically:  </vt:lpstr>
      <vt:lpstr>Factors that affect water quality</vt:lpstr>
      <vt:lpstr>More factors which affect water quality</vt:lpstr>
      <vt:lpstr>      How do we assess water quality?  Water quality is defined in terms of the chemical, physical, and biological content of water (Environment Canada 2014)</vt:lpstr>
      <vt:lpstr>Slide 16</vt:lpstr>
      <vt:lpstr>Biological data </vt:lpstr>
      <vt:lpstr>Vegetation</vt:lpstr>
      <vt:lpstr>Fish</vt:lpstr>
      <vt:lpstr>Benthic analyses</vt:lpstr>
      <vt:lpstr>The benthic zone includes the organisms that live there. They can tell us a lot about  the water quality.</vt:lpstr>
      <vt:lpstr>Ontario Benthos Biomonitoring Network (MOE)</vt:lpstr>
      <vt:lpstr>Phytoplankton</vt:lpstr>
      <vt:lpstr>Zooplankton</vt:lpstr>
      <vt:lpstr>   The interconnectedness and importance of water quality assessments and monitoring</vt:lpstr>
      <vt:lpstr>CHA County Wide Water Quality Initiative</vt:lpstr>
      <vt:lpstr>Why?</vt:lpstr>
      <vt:lpstr>Soyers Lake Water Quality Data</vt:lpstr>
      <vt:lpstr>Slide 29</vt:lpstr>
      <vt:lpstr>Secchi (Water Transparency)</vt:lpstr>
      <vt:lpstr>Slide 31</vt:lpstr>
      <vt:lpstr>Slide 32</vt:lpstr>
      <vt:lpstr>Slide 33</vt:lpstr>
      <vt:lpstr>What you can do to protect your lake as an association</vt:lpstr>
      <vt:lpstr>What you can do as an individual</vt:lpstr>
      <vt:lpstr>Ensure properly working septics</vt:lpstr>
      <vt:lpstr>Prevention of Invasive Species</vt:lpstr>
      <vt:lpstr>Education &amp; stewardship are key</vt:lpstr>
      <vt:lpstr>Finally, Keep on loving your lake!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Soyer’s Lake AGM</dc:title>
  <dc:creator>Debbie</dc:creator>
  <cp:lastModifiedBy>Debbie</cp:lastModifiedBy>
  <cp:revision>6</cp:revision>
  <dcterms:created xsi:type="dcterms:W3CDTF">2015-07-08T01:44:13Z</dcterms:created>
  <dcterms:modified xsi:type="dcterms:W3CDTF">2015-07-12T12:58:17Z</dcterms:modified>
</cp:coreProperties>
</file>